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230" r:id="rId11"/>
    <p:sldId id="1240" r:id="rId12"/>
    <p:sldId id="357" r:id="rId13"/>
    <p:sldId id="358" r:id="rId14"/>
    <p:sldId id="479" r:id="rId15"/>
    <p:sldId id="317" r:id="rId16"/>
    <p:sldId id="318" r:id="rId17"/>
    <p:sldId id="321" r:id="rId18"/>
    <p:sldId id="1211" r:id="rId19"/>
    <p:sldId id="1160" r:id="rId20"/>
    <p:sldId id="421" r:id="rId21"/>
    <p:sldId id="422" r:id="rId22"/>
    <p:sldId id="310" r:id="rId23"/>
    <p:sldId id="311" r:id="rId24"/>
    <p:sldId id="313" r:id="rId25"/>
    <p:sldId id="1212" r:id="rId26"/>
    <p:sldId id="339" r:id="rId27"/>
    <p:sldId id="1255" r:id="rId28"/>
    <p:sldId id="1242" r:id="rId29"/>
    <p:sldId id="1219" r:id="rId30"/>
    <p:sldId id="1221" r:id="rId31"/>
    <p:sldId id="1133" r:id="rId32"/>
    <p:sldId id="1254" r:id="rId33"/>
    <p:sldId id="1222" r:id="rId34"/>
    <p:sldId id="1241" r:id="rId35"/>
    <p:sldId id="1223" r:id="rId36"/>
    <p:sldId id="1239" r:id="rId37"/>
    <p:sldId id="1253" r:id="rId38"/>
    <p:sldId id="1169" r:id="rId39"/>
    <p:sldId id="1243" r:id="rId40"/>
    <p:sldId id="1251" r:id="rId41"/>
    <p:sldId id="1252" r:id="rId42"/>
    <p:sldId id="1244" r:id="rId43"/>
    <p:sldId id="1245" r:id="rId44"/>
    <p:sldId id="1246" r:id="rId45"/>
    <p:sldId id="1256" r:id="rId46"/>
    <p:sldId id="772" r:id="rId47"/>
    <p:sldId id="798" r:id="rId48"/>
    <p:sldId id="684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83" autoAdjust="0"/>
    <p:restoredTop sz="93026" autoAdjust="0"/>
  </p:normalViewPr>
  <p:slideViewPr>
    <p:cSldViewPr>
      <p:cViewPr varScale="1">
        <p:scale>
          <a:sx n="53" d="100"/>
          <a:sy n="53" d="100"/>
        </p:scale>
        <p:origin x="33" y="11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6/26/2020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284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슬라이드 이미지 개체 틀 1">
            <a:extLst>
              <a:ext uri="{FF2B5EF4-FFF2-40B4-BE49-F238E27FC236}">
                <a16:creationId xmlns:a16="http://schemas.microsoft.com/office/drawing/2014/main" xmlns="" id="{5FA3EF70-48A4-F242-B6AE-2CC818BA24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슬라이드 노트 개체 틀 2">
            <a:extLst>
              <a:ext uri="{FF2B5EF4-FFF2-40B4-BE49-F238E27FC236}">
                <a16:creationId xmlns:a16="http://schemas.microsoft.com/office/drawing/2014/main" xmlns="" id="{B5F892DB-8732-FC4E-AB93-C3A10AA348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1203" name="슬라이드 번호 개체 틀 3">
            <a:extLst>
              <a:ext uri="{FF2B5EF4-FFF2-40B4-BE49-F238E27FC236}">
                <a16:creationId xmlns:a16="http://schemas.microsoft.com/office/drawing/2014/main" xmlns="" id="{EF1898A2-488D-5B41-AB98-23CC08FAD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DA8321-E527-554B-BF20-82F513A24D88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7137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슬라이드 이미지 개체 틀 1">
            <a:extLst>
              <a:ext uri="{FF2B5EF4-FFF2-40B4-BE49-F238E27FC236}">
                <a16:creationId xmlns:a16="http://schemas.microsoft.com/office/drawing/2014/main" xmlns="" id="{7576ED28-D25F-7043-8E26-759447D66C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슬라이드 노트 개체 틀 2">
            <a:extLst>
              <a:ext uri="{FF2B5EF4-FFF2-40B4-BE49-F238E27FC236}">
                <a16:creationId xmlns:a16="http://schemas.microsoft.com/office/drawing/2014/main" xmlns="" id="{A696EED3-8A6C-4448-94D0-1B4B8B4216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3251" name="슬라이드 번호 개체 틀 3">
            <a:extLst>
              <a:ext uri="{FF2B5EF4-FFF2-40B4-BE49-F238E27FC236}">
                <a16:creationId xmlns:a16="http://schemas.microsoft.com/office/drawing/2014/main" xmlns="" id="{85E11B0C-B54A-2046-9401-29FE9480D5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FE683C0-EEFC-8345-B9EF-0A8CC5D03F83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333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xmlns="" id="{315A0FAA-72F1-B546-A5CC-16B4DD2717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xmlns="" id="{DA714676-78F0-EF45-BA23-3FCA643184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xmlns="" id="{2CE4F698-9790-A841-B709-5EBB83032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66A8C74-1E92-7F45-8168-47380ABABC28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6822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슬라이드 이미지 개체 틀 1">
            <a:extLst>
              <a:ext uri="{FF2B5EF4-FFF2-40B4-BE49-F238E27FC236}">
                <a16:creationId xmlns:a16="http://schemas.microsoft.com/office/drawing/2014/main" xmlns="" id="{AE2C8038-2AEA-5E4B-99AF-A8D99C944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슬라이드 노트 개체 틀 2">
            <a:extLst>
              <a:ext uri="{FF2B5EF4-FFF2-40B4-BE49-F238E27FC236}">
                <a16:creationId xmlns:a16="http://schemas.microsoft.com/office/drawing/2014/main" xmlns="" id="{1ECB10E9-7C80-EA4A-AF96-77E82A080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2707" name="슬라이드 번호 개체 틀 3">
            <a:extLst>
              <a:ext uri="{FF2B5EF4-FFF2-40B4-BE49-F238E27FC236}">
                <a16:creationId xmlns:a16="http://schemas.microsoft.com/office/drawing/2014/main" xmlns="" id="{085D5C93-6A3D-6844-B753-9DC47C6EB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BE96EC52-50BE-3246-A3C6-67E9F1C42FDE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12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527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슬라이드 이미지 개체 틀 1">
            <a:extLst>
              <a:ext uri="{FF2B5EF4-FFF2-40B4-BE49-F238E27FC236}">
                <a16:creationId xmlns:a16="http://schemas.microsoft.com/office/drawing/2014/main" xmlns="" id="{8BE303E2-B58D-D84B-B78D-93CC6F8846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슬라이드 노트 개체 틀 2">
            <a:extLst>
              <a:ext uri="{FF2B5EF4-FFF2-40B4-BE49-F238E27FC236}">
                <a16:creationId xmlns:a16="http://schemas.microsoft.com/office/drawing/2014/main" xmlns="" id="{C9EA3449-0EDD-874E-8C5F-7B687BA705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4755" name="슬라이드 번호 개체 틀 3">
            <a:extLst>
              <a:ext uri="{FF2B5EF4-FFF2-40B4-BE49-F238E27FC236}">
                <a16:creationId xmlns:a16="http://schemas.microsoft.com/office/drawing/2014/main" xmlns="" id="{5CD7E135-40DD-1644-B639-0125EE936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7DDD70C2-27D9-954A-BF85-7F5904B7015A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13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3332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슬라이드 이미지 개체 틀 1">
            <a:extLst>
              <a:ext uri="{FF2B5EF4-FFF2-40B4-BE49-F238E27FC236}">
                <a16:creationId xmlns:a16="http://schemas.microsoft.com/office/drawing/2014/main" xmlns="" id="{0918001D-C419-CC4F-ABF4-0D492C2358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슬라이드 노트 개체 틀 2">
            <a:extLst>
              <a:ext uri="{FF2B5EF4-FFF2-40B4-BE49-F238E27FC236}">
                <a16:creationId xmlns:a16="http://schemas.microsoft.com/office/drawing/2014/main" xmlns="" id="{9C4B0D04-209C-394B-9CE9-388B48258B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62467" name="슬라이드 번호 개체 틀 3">
            <a:extLst>
              <a:ext uri="{FF2B5EF4-FFF2-40B4-BE49-F238E27FC236}">
                <a16:creationId xmlns:a16="http://schemas.microsoft.com/office/drawing/2014/main" xmlns="" id="{254D8062-1078-8F42-B36A-83083EDCB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B690EA8-2B12-AE45-A67C-34F9A794EAE6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1363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슬라이드 이미지 개체 틀 1">
            <a:extLst>
              <a:ext uri="{FF2B5EF4-FFF2-40B4-BE49-F238E27FC236}">
                <a16:creationId xmlns:a16="http://schemas.microsoft.com/office/drawing/2014/main" xmlns="" id="{E0EC5A87-1874-ED4B-9DF4-79241F6F98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슬라이드 노트 개체 틀 2">
            <a:extLst>
              <a:ext uri="{FF2B5EF4-FFF2-40B4-BE49-F238E27FC236}">
                <a16:creationId xmlns:a16="http://schemas.microsoft.com/office/drawing/2014/main" xmlns="" id="{1F5A9283-D728-9646-861A-6BE1AE1CD4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68611" name="슬라이드 번호 개체 틀 3">
            <a:extLst>
              <a:ext uri="{FF2B5EF4-FFF2-40B4-BE49-F238E27FC236}">
                <a16:creationId xmlns:a16="http://schemas.microsoft.com/office/drawing/2014/main" xmlns="" id="{15BE9A64-50AF-7942-9EA9-1ACBE09FB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E938E2E-FEE5-FC4B-9889-BE41585B6F8E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3243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슬라이드 이미지 개체 틀 1">
            <a:extLst>
              <a:ext uri="{FF2B5EF4-FFF2-40B4-BE49-F238E27FC236}">
                <a16:creationId xmlns:a16="http://schemas.microsoft.com/office/drawing/2014/main" xmlns="" id="{0162FAE1-DBC4-5245-821E-11365D21A9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슬라이드 노트 개체 틀 2">
            <a:extLst>
              <a:ext uri="{FF2B5EF4-FFF2-40B4-BE49-F238E27FC236}">
                <a16:creationId xmlns:a16="http://schemas.microsoft.com/office/drawing/2014/main" xmlns="" id="{BE3733AC-FC03-274A-A116-BC310B7486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72707" name="슬라이드 번호 개체 틀 3">
            <a:extLst>
              <a:ext uri="{FF2B5EF4-FFF2-40B4-BE49-F238E27FC236}">
                <a16:creationId xmlns:a16="http://schemas.microsoft.com/office/drawing/2014/main" xmlns="" id="{27E602F1-3C0C-F649-A3FE-58D705FF8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C196F8-FDA1-F74C-A67B-4608E53828CD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5095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슬라이드 이미지 개체 틀 1">
            <a:extLst>
              <a:ext uri="{FF2B5EF4-FFF2-40B4-BE49-F238E27FC236}">
                <a16:creationId xmlns:a16="http://schemas.microsoft.com/office/drawing/2014/main" xmlns="" id="{30206E2F-850C-7F4D-9EBF-58918677E0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슬라이드 노트 개체 틀 2">
            <a:extLst>
              <a:ext uri="{FF2B5EF4-FFF2-40B4-BE49-F238E27FC236}">
                <a16:creationId xmlns:a16="http://schemas.microsoft.com/office/drawing/2014/main" xmlns="" id="{729BE774-F181-C242-B954-CC30DFEC86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76803" name="슬라이드 번호 개체 틀 3">
            <a:extLst>
              <a:ext uri="{FF2B5EF4-FFF2-40B4-BE49-F238E27FC236}">
                <a16:creationId xmlns:a16="http://schemas.microsoft.com/office/drawing/2014/main" xmlns="" id="{329A9BDC-4545-8A4F-87A1-1EEFC06EF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0643D3-F7EF-5D43-9B93-910B71F1386B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0033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슬라이드 이미지 개체 틀 1">
            <a:extLst>
              <a:ext uri="{FF2B5EF4-FFF2-40B4-BE49-F238E27FC236}">
                <a16:creationId xmlns:a16="http://schemas.microsoft.com/office/drawing/2014/main" xmlns="" id="{5F8C2879-3ED7-B54D-832F-660794CF0E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슬라이드 노트 개체 틀 2">
            <a:extLst>
              <a:ext uri="{FF2B5EF4-FFF2-40B4-BE49-F238E27FC236}">
                <a16:creationId xmlns:a16="http://schemas.microsoft.com/office/drawing/2014/main" xmlns="" id="{474946C9-2494-8D4B-9616-15607E1046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27651" name="슬라이드 번호 개체 틀 3">
            <a:extLst>
              <a:ext uri="{FF2B5EF4-FFF2-40B4-BE49-F238E27FC236}">
                <a16:creationId xmlns:a16="http://schemas.microsoft.com/office/drawing/2014/main" xmlns="" id="{F5C2AE19-2933-1549-BFDC-F4BF2F29C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CDDA9ED-DD84-2248-96F5-C81E62911082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7912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슬라이드 이미지 개체 틀 1">
            <a:extLst>
              <a:ext uri="{FF2B5EF4-FFF2-40B4-BE49-F238E27FC236}">
                <a16:creationId xmlns:a16="http://schemas.microsoft.com/office/drawing/2014/main" xmlns="" id="{565273F0-5CB7-5349-8B38-7DB69B49A3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슬라이드 노트 개체 틀 2">
            <a:extLst>
              <a:ext uri="{FF2B5EF4-FFF2-40B4-BE49-F238E27FC236}">
                <a16:creationId xmlns:a16="http://schemas.microsoft.com/office/drawing/2014/main" xmlns="" id="{D4C10082-4EDA-FB4E-AF4D-B8BBCA199B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29699" name="슬라이드 번호 개체 틀 3">
            <a:extLst>
              <a:ext uri="{FF2B5EF4-FFF2-40B4-BE49-F238E27FC236}">
                <a16:creationId xmlns:a16="http://schemas.microsoft.com/office/drawing/2014/main" xmlns="" id="{4F602376-F5D1-4D49-BF8C-D0DCD2C91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6A6BF7-9F47-0E40-A8C9-CB420BF96ED0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85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emf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gtentVv7W9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Oz2vmtE0Tss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l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flipgrid.com/ebc44cbe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l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이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래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요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495697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말하는 사람이 이미 알고 있거나 들은 사실을 알려줄 때 사용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r>
              <a:rPr lang="en-US" altLang="ko-KR" sz="2800" dirty="0"/>
              <a:t>‘(</a:t>
            </a:r>
            <a:r>
              <a:rPr lang="ko-KR" altLang="en-US" sz="2800" dirty="0"/>
              <a:t>이</a:t>
            </a:r>
            <a:r>
              <a:rPr lang="en-US" altLang="ko-KR" sz="2800" dirty="0"/>
              <a:t>)</a:t>
            </a:r>
            <a:r>
              <a:rPr lang="ko-KR" altLang="en-US" sz="2800" dirty="0" err="1"/>
              <a:t>라고</a:t>
            </a:r>
            <a:r>
              <a:rPr lang="ko-KR" altLang="en-US" sz="2800" dirty="0"/>
              <a:t> 해요</a:t>
            </a:r>
            <a:r>
              <a:rPr lang="en-US" altLang="ko-KR" sz="2800" dirty="0"/>
              <a:t>’</a:t>
            </a:r>
            <a:r>
              <a:rPr lang="ko-KR" altLang="en-US" sz="2800" dirty="0"/>
              <a:t> 줄인 형태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600" dirty="0"/>
              <a:t>This is used when passing on previously known information. It is the shortened version of </a:t>
            </a:r>
            <a:r>
              <a:rPr lang="en-US" altLang="ko-KR" sz="2600" dirty="0" smtClean="0"/>
              <a:t>‘-(</a:t>
            </a:r>
            <a:r>
              <a:rPr lang="ko-KR" altLang="en-US" sz="2600" dirty="0"/>
              <a:t>이</a:t>
            </a:r>
            <a:r>
              <a:rPr lang="en-US" altLang="ko-KR" sz="2600" dirty="0"/>
              <a:t>)</a:t>
            </a:r>
            <a:r>
              <a:rPr lang="ko-KR" altLang="en-US" sz="2600" dirty="0" err="1"/>
              <a:t>라고</a:t>
            </a:r>
            <a:r>
              <a:rPr lang="ko-KR" altLang="en-US" sz="2600" dirty="0"/>
              <a:t> 해요</a:t>
            </a:r>
            <a:r>
              <a:rPr lang="en-US" altLang="ko-KR" sz="2600" dirty="0"/>
              <a:t>’.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E986EC27-F2B0-3B42-BFAE-EE2FD7199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24862"/>
              </p:ext>
            </p:extLst>
          </p:nvPr>
        </p:nvGraphicFramePr>
        <p:xfrm>
          <a:off x="683568" y="4293096"/>
          <a:ext cx="7848873" cy="15471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xmlns="" val="1770972117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xmlns="" val="3479248622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xmlns="" val="2164054328"/>
                    </a:ext>
                  </a:extLst>
                </a:gridCol>
              </a:tblGrid>
              <a:tr h="77357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</a:t>
                      </a:r>
                      <a:r>
                        <a:rPr lang="ko-KR" altLang="en-US" dirty="0"/>
                        <a:t>이래요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학생이래요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20750076"/>
                  </a:ext>
                </a:extLst>
              </a:tr>
              <a:tr h="77357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ko-KR" altLang="en-US" dirty="0"/>
                        <a:t>래요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엄마래요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86399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A88F16F1-D7E2-754C-B938-E9CFA11FE282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70F3244-0EBD-E34B-B44E-D6C8BB5F7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22883" cy="60632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0B1A118-BE65-1349-A280-1227CC0ED964}"/>
              </a:ext>
            </a:extLst>
          </p:cNvPr>
          <p:cNvSpPr txBox="1"/>
          <p:nvPr/>
        </p:nvSpPr>
        <p:spPr>
          <a:xfrm>
            <a:off x="5314388" y="3325392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이래요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76C72B7-5B39-1646-8C18-10DCCB374FA5}"/>
              </a:ext>
            </a:extLst>
          </p:cNvPr>
          <p:cNvSpPr txBox="1"/>
          <p:nvPr/>
        </p:nvSpPr>
        <p:spPr>
          <a:xfrm>
            <a:off x="5746436" y="4414804"/>
            <a:ext cx="72008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래요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C6C874-691B-5145-80BD-990C2C7BDC2C}"/>
              </a:ext>
            </a:extLst>
          </p:cNvPr>
          <p:cNvSpPr txBox="1"/>
          <p:nvPr/>
        </p:nvSpPr>
        <p:spPr>
          <a:xfrm>
            <a:off x="5530412" y="5350908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이래요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3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2AB944A0-B306-0A49-8627-F81081B97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90" y="2140256"/>
            <a:ext cx="3571875" cy="1500188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>
                <a:latin typeface="Gulim" panose="020B0600000101010101" pitchFamily="34" charset="-127"/>
                <a:ea typeface="Gulim" panose="020B0600000101010101" pitchFamily="34" charset="-127"/>
              </a:rPr>
              <a:t>밥 먹어라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BD87E55E-8DDC-8149-9564-9E7CDD898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3231" y="2147478"/>
            <a:ext cx="4643438" cy="1643062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b="1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으래요</a:t>
            </a:r>
            <a:r>
              <a:rPr kumimoji="1" lang="en-US" altLang="ko-KR" b="1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1683" name="TextBox 8">
            <a:extLst>
              <a:ext uri="{FF2B5EF4-FFF2-40B4-BE49-F238E27FC236}">
                <a16:creationId xmlns:a16="http://schemas.microsoft.com/office/drawing/2014/main" xmlns="" id="{3B729278-B350-D245-98C6-4F3F0D223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990" y="80633"/>
            <a:ext cx="8785225" cy="147732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command:</a:t>
            </a:r>
            <a:r>
              <a:rPr kumimoji="1" lang="en-US" altLang="ko-KR" sz="2400" b="1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kumimoji="1" lang="en-US" altLang="ko-KR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 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ko-KR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-(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en-US" altLang="ko-KR" sz="2400" b="1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C: </a:t>
            </a:r>
            <a:r>
              <a:rPr kumimoji="1" lang="en-US" altLang="ko-KR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 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해요   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</a:t>
            </a:r>
            <a:r>
              <a:rPr kumimoji="1" lang="en-US" altLang="ko-KR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200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2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2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으래요</a:t>
            </a:r>
            <a:endParaRPr kumimoji="1" lang="en-US" altLang="ko-KR" sz="22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V/</a:t>
            </a:r>
            <a:r>
              <a:rPr kumimoji="1" lang="ko-KR" altLang="en-US" sz="22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ㄹ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kumimoji="1" lang="en-US" altLang="ko-KR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 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해요  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</a:t>
            </a:r>
            <a:r>
              <a:rPr kumimoji="1" lang="en-US" altLang="ko-KR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200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해요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2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2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2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r>
              <a:rPr kumimoji="1" lang="en-US" altLang="ko-KR" sz="22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2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200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ko-KR" altLang="en-US" sz="22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71684" name="Picture 2">
            <a:extLst>
              <a:ext uri="{FF2B5EF4-FFF2-40B4-BE49-F238E27FC236}">
                <a16:creationId xmlns:a16="http://schemas.microsoft.com/office/drawing/2014/main" xmlns="" id="{DF76D734-8083-F346-BDBA-86E27677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4667250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44D69E7B-2356-1F4C-9BAB-8BB1E1F6A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4452938"/>
            <a:ext cx="11620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2">
            <a:extLst>
              <a:ext uri="{FF2B5EF4-FFF2-40B4-BE49-F238E27FC236}">
                <a16:creationId xmlns:a16="http://schemas.microsoft.com/office/drawing/2014/main" xmlns="" id="{0870FCD3-DCA9-4C42-89DE-4AD7075D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87" y="4113140"/>
            <a:ext cx="1738311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xmlns="" id="{30D2F130-C96D-EC42-A58C-E90A5FE14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850" y="4113140"/>
            <a:ext cx="1160463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03C72767-E25C-EA48-83D6-449114F019A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D4BAF03-95D3-1B4D-9A9D-1EBD649EB9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6000"/>
            <a:ext cx="804416" cy="2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7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E4ED3B96-2977-474F-916A-F05B806D4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공부하세요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A672176F-64F3-8649-80D2-2A697F1EA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714376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공부하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:a16="http://schemas.microsoft.com/office/drawing/2014/main" xmlns="" id="{7D0CB40A-CA82-F941-B78C-F4DD2D87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97A4964C-F7ED-DF41-8D94-065A7A730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xmlns="" id="{C3F27607-94C2-9347-AD26-25A0B2DDB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4734216"/>
            <a:ext cx="96933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2">
            <a:extLst>
              <a:ext uri="{FF2B5EF4-FFF2-40B4-BE49-F238E27FC236}">
                <a16:creationId xmlns:a16="http://schemas.microsoft.com/office/drawing/2014/main" xmlns="" id="{5E4CD14F-CF6B-6D4D-822A-1883DE4FF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6" name="TextBox 13">
            <a:extLst>
              <a:ext uri="{FF2B5EF4-FFF2-40B4-BE49-F238E27FC236}">
                <a16:creationId xmlns:a16="http://schemas.microsoft.com/office/drawing/2014/main" xmlns="" id="{3E06884D-5F31-5F4C-ABA3-F2B9FBD85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6858000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 smtClean="0">
                <a:latin typeface="Palatino Linotype" panose="02040502050505030304" pitchFamily="18" charset="0"/>
                <a:ea typeface="Gulim" panose="020B0600000101010101" pitchFamily="34" charset="-127"/>
              </a:rPr>
              <a:t>Command/request   </a:t>
            </a:r>
            <a:r>
              <a:rPr kumimoji="1" lang="ko-KR" altLang="en-US" sz="2400" dirty="0" smtClean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 smtClean="0">
                <a:latin typeface="Palatino Linotype" panose="0204050205050503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400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463FD16B-2A48-3242-9F3F-C2EBB9720CC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7658EF7-B82A-AE42-8AC5-D011D776B4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6000"/>
            <a:ext cx="804416" cy="2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52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0D3D3D52-99FC-614D-85DD-F3D67CE8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3">
            <a:extLst>
              <a:ext uri="{FF2B5EF4-FFF2-40B4-BE49-F238E27FC236}">
                <a16:creationId xmlns:a16="http://schemas.microsoft.com/office/drawing/2014/main" xmlns="" id="{10137A0D-764C-DF49-B752-3BFAA4FB9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4348B109-5548-F445-8D50-F5ECD6DC3D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7BE8C82D-1C89-9646-AECD-113F2E877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3500" dirty="0"/>
              <a:t>꽃이에요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CBDB68FC-FF0A-7349-8027-E4F16AD15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908720"/>
            <a:ext cx="3786187" cy="2091655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3700" dirty="0"/>
              <a:t>꽃</a:t>
            </a:r>
            <a:r>
              <a:rPr lang="ko-KR" altLang="en-US" sz="3700" dirty="0">
                <a:solidFill>
                  <a:srgbClr val="0000FF"/>
                </a:solidFill>
              </a:rPr>
              <a:t>이라고 해요</a:t>
            </a:r>
            <a:r>
              <a:rPr lang="en-US" altLang="ko-KR" sz="3700" dirty="0">
                <a:solidFill>
                  <a:srgbClr val="0000FF"/>
                </a:solidFill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3700" dirty="0"/>
              <a:t>=</a:t>
            </a:r>
            <a:r>
              <a:rPr lang="ko-KR" altLang="en-US" sz="3700" dirty="0"/>
              <a:t> </a:t>
            </a:r>
            <a:r>
              <a:rPr lang="ko-KR" altLang="en-US" sz="3700" dirty="0" err="1"/>
              <a:t>꽃</a:t>
            </a:r>
            <a:r>
              <a:rPr lang="ko-KR" altLang="en-US" sz="3700" dirty="0" err="1">
                <a:solidFill>
                  <a:srgbClr val="0000FF"/>
                </a:solidFill>
              </a:rPr>
              <a:t>이래요</a:t>
            </a:r>
            <a:r>
              <a:rPr lang="en-US" altLang="ko-KR" sz="3700" dirty="0">
                <a:solidFill>
                  <a:srgbClr val="0000FF"/>
                </a:solidFill>
              </a:rPr>
              <a:t>.</a:t>
            </a:r>
            <a:endParaRPr lang="ko-KR" altLang="en-US" sz="3700" dirty="0">
              <a:solidFill>
                <a:srgbClr val="FF0000"/>
              </a:solidFill>
            </a:endParaRP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xmlns="" id="{865C76DC-67A7-A148-A2C5-C797CE1C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 smtClean="0"/>
              <a:t>뭐예요</a:t>
            </a:r>
            <a:r>
              <a:rPr lang="en-US" altLang="ko-KR" dirty="0"/>
              <a:t>?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1447" name="Picture 6">
            <a:extLst>
              <a:ext uri="{FF2B5EF4-FFF2-40B4-BE49-F238E27FC236}">
                <a16:creationId xmlns:a16="http://schemas.microsoft.com/office/drawing/2014/main" xmlns="" id="{4908DF06-F808-CE44-856E-DE22C8AB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286125"/>
            <a:ext cx="16954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Text Box 2">
            <a:extLst>
              <a:ext uri="{FF2B5EF4-FFF2-40B4-BE49-F238E27FC236}">
                <a16:creationId xmlns:a16="http://schemas.microsoft.com/office/drawing/2014/main" xmlns="" id="{B6D674DF-A94D-F942-8800-5347F41D0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6" y="-6350"/>
            <a:ext cx="7834585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dirty="0">
                <a:latin typeface="Times New Roman" panose="02020603050405020304" pitchFamily="18" charset="0"/>
              </a:rPr>
              <a:t>Indirect Quotation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  </a:t>
            </a:r>
            <a:r>
              <a:rPr kumimoji="1" lang="en-US" altLang="ko-KR" sz="2800" dirty="0" smtClean="0">
                <a:latin typeface="Times New Roman" panose="02020603050405020304" pitchFamily="18" charset="0"/>
              </a:rPr>
              <a:t>-(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이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)</a:t>
            </a:r>
            <a:r>
              <a:rPr kumimoji="1" lang="ko-KR" altLang="en-US" sz="2800" dirty="0" err="1">
                <a:latin typeface="Times New Roman" panose="02020603050405020304" pitchFamily="18" charset="0"/>
              </a:rPr>
              <a:t>라고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해요 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=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ko-KR" sz="2800" dirty="0" smtClean="0">
                <a:latin typeface="Times New Roman" panose="02020603050405020304" pitchFamily="18" charset="0"/>
              </a:rPr>
              <a:t>-(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이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)</a:t>
            </a:r>
            <a:r>
              <a:rPr kumimoji="1" lang="ko-KR" altLang="en-US" sz="2800" dirty="0" err="1">
                <a:latin typeface="Times New Roman" panose="02020603050405020304" pitchFamily="18" charset="0"/>
              </a:rPr>
              <a:t>래요</a:t>
            </a:r>
            <a:endParaRPr kumimoji="1" lang="en-US" altLang="ko-KR"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DA71DB-0373-0B4F-B799-128F6A6D7B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21288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BB7330DE-FC25-9040-8C71-C6BE9D9CE7A7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58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FDA5AC23-1B61-924D-8E93-0F1EE1085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6" name="Picture 3">
            <a:extLst>
              <a:ext uri="{FF2B5EF4-FFF2-40B4-BE49-F238E27FC236}">
                <a16:creationId xmlns:a16="http://schemas.microsoft.com/office/drawing/2014/main" xmlns="" id="{646AC3E7-7634-184E-9331-2E893C0AD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9907E4B8-C925-3742-A6F5-C947DDA5A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B19C201D-EC65-AB4C-A4D7-6EDE4D459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26653"/>
              <a:gd name="adj2" fmla="val 12485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동생이요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9FAB6166-8B72-8D49-A119-3676D8436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동생</a:t>
            </a:r>
            <a:r>
              <a:rPr lang="ko-KR" altLang="en-US" sz="4000">
                <a:solidFill>
                  <a:srgbClr val="0000FF"/>
                </a:solidFill>
              </a:rPr>
              <a:t>이</a:t>
            </a:r>
            <a:r>
              <a:rPr lang="ko-KR" altLang="en-US" sz="4000">
                <a:solidFill>
                  <a:srgbClr val="FF0000"/>
                </a:solidFill>
              </a:rPr>
              <a:t>래요</a:t>
            </a: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xmlns="" id="{FE191160-3048-8B49-92CC-BF13C1300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누구예요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7591" name="Picture 8">
            <a:extLst>
              <a:ext uri="{FF2B5EF4-FFF2-40B4-BE49-F238E27FC236}">
                <a16:creationId xmlns:a16="http://schemas.microsoft.com/office/drawing/2014/main" xmlns="" id="{3D02C233-49DA-6B4A-BC72-F9817AA8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286125"/>
            <a:ext cx="25003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Text Box 2">
            <a:extLst>
              <a:ext uri="{FF2B5EF4-FFF2-40B4-BE49-F238E27FC236}">
                <a16:creationId xmlns:a16="http://schemas.microsoft.com/office/drawing/2014/main" xmlns="" id="{EED6319F-A941-1342-AE3F-879547425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-6350"/>
            <a:ext cx="1736725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dirty="0">
                <a:latin typeface="Times New Roman" panose="02020603050405020304" pitchFamily="18" charset="0"/>
              </a:rPr>
              <a:t>Hearsay</a:t>
            </a:r>
            <a:endParaRPr kumimoji="1" lang="en-US" altLang="ko-KR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583C7B1-63A0-3A4E-8CCE-40FB410B1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2997518F-223C-EA4E-B7F3-AAD5D8AD7CA7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208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147E8EBA-EFDB-BF45-A164-CDF5B20FD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3">
            <a:extLst>
              <a:ext uri="{FF2B5EF4-FFF2-40B4-BE49-F238E27FC236}">
                <a16:creationId xmlns:a16="http://schemas.microsoft.com/office/drawing/2014/main" xmlns="" id="{244FEE7C-9FF0-234A-9049-8E7D9CB81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033C062C-89E7-1041-801A-5F37C29F5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D9E3AB70-061E-DE4E-B1EA-82C4BFB2B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햄버거요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284BACAA-9BB9-A04B-A504-8DBF9FDF1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햄버거</a:t>
            </a:r>
            <a:r>
              <a:rPr lang="ko-KR" altLang="en-US" sz="4000">
                <a:solidFill>
                  <a:srgbClr val="FF0000"/>
                </a:solidFill>
              </a:rPr>
              <a:t>래요</a:t>
            </a: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xmlns="" id="{937D778E-1CDB-0841-B105-7E2797B53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뭐예요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1687" name="Picture 3">
            <a:extLst>
              <a:ext uri="{FF2B5EF4-FFF2-40B4-BE49-F238E27FC236}">
                <a16:creationId xmlns:a16="http://schemas.microsoft.com/office/drawing/2014/main" xmlns="" id="{F66DBF08-BC47-9A4E-A8CB-DB34E765C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425825"/>
            <a:ext cx="214312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Text Box 2">
            <a:extLst>
              <a:ext uri="{FF2B5EF4-FFF2-40B4-BE49-F238E27FC236}">
                <a16:creationId xmlns:a16="http://schemas.microsoft.com/office/drawing/2014/main" xmlns="" id="{71D3EF06-8394-F04E-B379-221787209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-6350"/>
            <a:ext cx="1736725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>
                <a:latin typeface="Times New Roman" panose="02020603050405020304" pitchFamily="18" charset="0"/>
              </a:rPr>
              <a:t>Hearsay</a:t>
            </a:r>
            <a:endParaRPr kumimoji="1" lang="en-US" altLang="ko-KR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118967-719F-4B4A-BC4F-E07C8368B3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37825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99FF7DF9-C137-9640-9F9B-8A3529E82424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2070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095762B6-51B9-9646-8ACB-7A497EE42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405063"/>
            <a:ext cx="1727200" cy="24622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 </a:t>
            </a:r>
            <a:endParaRPr kumimoji="1" lang="en-US" altLang="ko-KR" sz="2800"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</a:t>
            </a:r>
            <a:endParaRPr kumimoji="1" lang="en-US" altLang="ko-KR" sz="2800"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커피</a:t>
            </a:r>
            <a:endParaRPr kumimoji="1" lang="ko-KR" altLang="en-US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xmlns="" id="{B1485096-17E2-434E-8FEB-F020ADDD7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240506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xmlns="" id="{6D20AD3D-17E8-734B-8889-0BB565299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405063"/>
            <a:ext cx="1989137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  <a:r>
              <a:rPr kumimoji="1" lang="ko-KR" altLang="en-US" sz="2800" dirty="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7" name="Text Box 35">
            <a:extLst>
              <a:ext uri="{FF2B5EF4-FFF2-40B4-BE49-F238E27FC236}">
                <a16:creationId xmlns:a16="http://schemas.microsoft.com/office/drawing/2014/main" xmlns="" id="{3DAF079B-61A7-4B44-9383-2937CFDDA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30718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8" name="Text Box 36">
            <a:extLst>
              <a:ext uri="{FF2B5EF4-FFF2-40B4-BE49-F238E27FC236}">
                <a16:creationId xmlns:a16="http://schemas.microsoft.com/office/drawing/2014/main" xmlns="" id="{1E03C393-1046-CA40-B6B1-4FFD623DF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4053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커피다</a:t>
            </a:r>
          </a:p>
        </p:txBody>
      </p:sp>
      <p:sp>
        <p:nvSpPr>
          <p:cNvPr id="11" name="Text Box 39">
            <a:extLst>
              <a:ext uri="{FF2B5EF4-FFF2-40B4-BE49-F238E27FC236}">
                <a16:creationId xmlns:a16="http://schemas.microsoft.com/office/drawing/2014/main" xmlns="" id="{A53E3330-BB03-4C46-BDE9-920E9131D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3071813"/>
            <a:ext cx="1989137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xmlns="" id="{D3EB05C2-3597-BD46-87A7-47EA1817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2" y="4405313"/>
            <a:ext cx="1989137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Gulim" panose="020B0600000101010101" pitchFamily="34" charset="-127"/>
                <a:ea typeface="Gulim" panose="020B0600000101010101" pitchFamily="34" charset="-127"/>
              </a:rPr>
              <a:t>커피</a:t>
            </a:r>
            <a:r>
              <a:rPr kumimoji="1" lang="ko-KR" altLang="en-US" sz="28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17" name="Text Box 35">
            <a:extLst>
              <a:ext uri="{FF2B5EF4-FFF2-40B4-BE49-F238E27FC236}">
                <a16:creationId xmlns:a16="http://schemas.microsoft.com/office/drawing/2014/main" xmlns="" id="{05021918-8FE7-2744-91A9-DAAF14A5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373856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햄버거다</a:t>
            </a:r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xmlns="" id="{8D83C6C5-24E7-6441-918C-B04924B16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3738563"/>
            <a:ext cx="200025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xmlns="" id="{D8F41FD0-A685-C841-9E5A-8C23CE271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015" y="1653350"/>
            <a:ext cx="2664295" cy="52322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Non Past Plain</a:t>
            </a:r>
            <a:endParaRPr kumimoji="1" lang="ko-KR" altLang="en-US" sz="2800" b="1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xmlns="" id="{81FF7268-5E96-5246-B1B5-A2BA75AD2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1653022"/>
            <a:ext cx="1727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 Hearsay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A1BFB4B-63B2-1F48-869C-420F00035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313882"/>
          </a:xfrm>
          <a:prstGeom prst="rect">
            <a:avLst/>
          </a:prstGeom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CF0BD5B1-240F-5B4D-9710-B3C4A12F5ACB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1227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81314272-7F20-3B41-9BF0-FD762755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      </a:t>
            </a:r>
            <a:r>
              <a:rPr lang="ko-KR" altLang="en-US" sz="2800" dirty="0"/>
              <a:t>문법 및 표현</a:t>
            </a:r>
            <a:r>
              <a:rPr lang="en-US" altLang="ko-KR" sz="2800" dirty="0"/>
              <a:t>    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47</a:t>
            </a:r>
            <a:endParaRPr lang="en-US" sz="24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F7AF671-B9CA-2A41-98A1-2E277F7F4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41" y="904863"/>
            <a:ext cx="8316717" cy="5424023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xmlns="" id="{11F4BEAE-C553-804C-9C24-2DB71B24DE15}"/>
              </a:ext>
            </a:extLst>
          </p:cNvPr>
          <p:cNvSpPr/>
          <p:nvPr/>
        </p:nvSpPr>
        <p:spPr>
          <a:xfrm>
            <a:off x="5587993" y="3538500"/>
            <a:ext cx="654618" cy="357065"/>
          </a:xfrm>
          <a:prstGeom prst="frame">
            <a:avLst>
              <a:gd name="adj1" fmla="val 549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xmlns="" id="{E0053935-8266-3743-944B-0DCFBC31071F}"/>
              </a:ext>
            </a:extLst>
          </p:cNvPr>
          <p:cNvSpPr/>
          <p:nvPr/>
        </p:nvSpPr>
        <p:spPr>
          <a:xfrm>
            <a:off x="5846542" y="5240734"/>
            <a:ext cx="475253" cy="324605"/>
          </a:xfrm>
          <a:prstGeom prst="frame">
            <a:avLst>
              <a:gd name="adj1" fmla="val 549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08" y="218469"/>
            <a:ext cx="8229600" cy="886709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ㄴ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는대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요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600" dirty="0"/>
              <a:t>다른 사람에게 들은 말을 인용하여 전달할 때 사용</a:t>
            </a:r>
            <a:endParaRPr lang="en-US" altLang="ko-KR" sz="26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6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600" dirty="0"/>
              <a:t>This is used when passing on previously known information. It is the shortened version of ‘-</a:t>
            </a:r>
            <a:r>
              <a:rPr lang="ko-KR" altLang="en-US" sz="2600" dirty="0" err="1"/>
              <a:t>ㄴ</a:t>
            </a:r>
            <a:r>
              <a:rPr lang="en-US" altLang="ko-KR" sz="2600" dirty="0"/>
              <a:t>/</a:t>
            </a:r>
            <a:r>
              <a:rPr lang="ko-KR" altLang="en-US" sz="2600" dirty="0"/>
              <a:t>는다고 해요</a:t>
            </a:r>
            <a:r>
              <a:rPr lang="en-US" altLang="ko-KR" sz="2600" dirty="0"/>
              <a:t>’.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AAE1E612-9C05-9A4C-854D-4AD5A1B17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869824"/>
              </p:ext>
            </p:extLst>
          </p:nvPr>
        </p:nvGraphicFramePr>
        <p:xfrm>
          <a:off x="827584" y="3573016"/>
          <a:ext cx="7560840" cy="2232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1557020528"/>
                    </a:ext>
                  </a:extLst>
                </a:gridCol>
                <a:gridCol w="2306295">
                  <a:extLst>
                    <a:ext uri="{9D8B030D-6E8A-4147-A177-3AD203B41FA5}">
                      <a16:colId xmlns:a16="http://schemas.microsoft.com/office/drawing/2014/main" xmlns="" val="653040455"/>
                    </a:ext>
                  </a:extLst>
                </a:gridCol>
                <a:gridCol w="1552761">
                  <a:extLst>
                    <a:ext uri="{9D8B030D-6E8A-4147-A177-3AD203B41FA5}">
                      <a16:colId xmlns:a16="http://schemas.microsoft.com/office/drawing/2014/main" xmlns="" val="1460435297"/>
                    </a:ext>
                  </a:extLst>
                </a:gridCol>
                <a:gridCol w="2549656">
                  <a:extLst>
                    <a:ext uri="{9D8B030D-6E8A-4147-A177-3AD203B41FA5}">
                      <a16:colId xmlns:a16="http://schemas.microsoft.com/office/drawing/2014/main" xmlns="" val="525557823"/>
                    </a:ext>
                  </a:extLst>
                </a:gridCol>
              </a:tblGrid>
              <a:tr h="555854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</a:rPr>
                        <a:t>는대요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err="1">
                          <a:solidFill>
                            <a:schemeClr val="tx1"/>
                          </a:solidFill>
                        </a:rPr>
                        <a:t>먹는대요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</a:rPr>
                        <a:t>듣는대요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821046"/>
                  </a:ext>
                </a:extLst>
              </a:tr>
              <a:tr h="5646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smtClean="0"/>
                        <a:t>ㄹ받침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ㄴ대요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간대요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산대요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594547"/>
                  </a:ext>
                </a:extLst>
              </a:tr>
              <a:tr h="55585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형용사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있다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없다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예쁘대요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가깝대요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2543529"/>
                  </a:ext>
                </a:extLst>
              </a:tr>
              <a:tr h="55585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과거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았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 err="1"/>
                        <a:t>었대요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먹었대요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가까웠대요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2269182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58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5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토요일에 불꽃 축제가 있대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They say the fireworks festival is on Saturday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이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래요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는대요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FB861181-2279-3E4C-B8AA-C9426B9F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>
            <a:extLst>
              <a:ext uri="{FF2B5EF4-FFF2-40B4-BE49-F238E27FC236}">
                <a16:creationId xmlns:a16="http://schemas.microsoft.com/office/drawing/2014/main" xmlns="" id="{C7DB562E-D9CF-0C4D-AA2F-6C6060D0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071813"/>
            <a:ext cx="9096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xmlns="" id="{D047F1D0-FE9C-E44E-A978-4A8297BC5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893344"/>
            <a:ext cx="117633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660D9CFA-206C-AF46-A32C-DF0AD5A2C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6" y="383199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8ACCA6A0-2A8D-8B4D-AFB3-51F00F88F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추워요</a:t>
            </a:r>
            <a:r>
              <a:rPr lang="en-US" altLang="ko-KR" sz="4000"/>
              <a:t>!!</a:t>
            </a:r>
            <a:endParaRPr lang="ko-KR" altLang="en-US" sz="4000"/>
          </a:p>
        </p:txBody>
      </p:sp>
      <p:sp>
        <p:nvSpPr>
          <p:cNvPr id="9" name="모서리가 둥근 사각형 설명선 8">
            <a:extLst>
              <a:ext uri="{FF2B5EF4-FFF2-40B4-BE49-F238E27FC236}">
                <a16:creationId xmlns:a16="http://schemas.microsoft.com/office/drawing/2014/main" xmlns="" id="{34A5E439-E2A5-C249-B29B-F84664191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957" y="682208"/>
            <a:ext cx="3500437" cy="2307679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3600" dirty="0"/>
              <a:t>춥</a:t>
            </a:r>
            <a:r>
              <a:rPr lang="ko-KR" altLang="en-US" sz="3600" dirty="0">
                <a:solidFill>
                  <a:srgbClr val="0000FF"/>
                </a:solidFill>
              </a:rPr>
              <a:t>다고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해요</a:t>
            </a:r>
            <a:r>
              <a:rPr lang="en-US" altLang="ko-KR" sz="3600" dirty="0">
                <a:solidFill>
                  <a:srgbClr val="0000FF"/>
                </a:solidFill>
              </a:rPr>
              <a:t>.</a:t>
            </a:r>
            <a:r>
              <a:rPr lang="ko-KR" altLang="en-US" sz="3600" dirty="0">
                <a:solidFill>
                  <a:srgbClr val="0000FF"/>
                </a:solidFill>
              </a:rPr>
              <a:t> </a:t>
            </a:r>
            <a:endParaRPr lang="en-US" altLang="ko-KR" sz="3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3600" dirty="0"/>
              <a:t>=</a:t>
            </a:r>
            <a:r>
              <a:rPr lang="ko-KR" altLang="en-US" sz="3600" dirty="0"/>
              <a:t> </a:t>
            </a:r>
            <a:r>
              <a:rPr lang="ko-KR" altLang="en-US" sz="3600" dirty="0" err="1"/>
              <a:t>춥</a:t>
            </a:r>
            <a:r>
              <a:rPr lang="ko-KR" altLang="en-US" sz="3600" dirty="0" err="1">
                <a:solidFill>
                  <a:srgbClr val="0070C0"/>
                </a:solidFill>
              </a:rPr>
              <a:t>대요</a:t>
            </a:r>
            <a:r>
              <a:rPr lang="en-US" altLang="ko-KR" sz="3600" dirty="0">
                <a:solidFill>
                  <a:srgbClr val="0000FF"/>
                </a:solidFill>
              </a:rPr>
              <a:t>.</a:t>
            </a:r>
            <a:endParaRPr lang="ko-KR" altLang="en-US" sz="3600" dirty="0">
              <a:solidFill>
                <a:srgbClr val="0000FF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E80493EC-E2E3-2A4E-8290-F4CAEF0F477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73FFAD-3C83-5B49-BA6A-4410666CEADD}"/>
              </a:ext>
            </a:extLst>
          </p:cNvPr>
          <p:cNvSpPr txBox="1"/>
          <p:nvPr/>
        </p:nvSpPr>
        <p:spPr>
          <a:xfrm>
            <a:off x="0" y="1"/>
            <a:ext cx="438413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latin typeface="Times New Roman" panose="02020603050405020304" pitchFamily="18" charset="0"/>
              </a:rPr>
              <a:t>Indirect Quotation</a:t>
            </a:r>
            <a:endParaRPr kumimoji="1" lang="en-US" altLang="ko-KR" sz="24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FD6CBA3-E30E-8348-A37A-B191E5CB1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3296"/>
            <a:ext cx="804416" cy="24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0DF0A89B-8177-1048-95A1-58E9F858B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93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3">
            <a:extLst>
              <a:ext uri="{FF2B5EF4-FFF2-40B4-BE49-F238E27FC236}">
                <a16:creationId xmlns:a16="http://schemas.microsoft.com/office/drawing/2014/main" xmlns="" id="{FB450153-AC83-3E40-9796-722EBD71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CCC26E45-3962-2E48-9398-C3B5C818BE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238407DD-12A6-5647-9F20-D1EC6EAE2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사진 찍어요</a:t>
            </a:r>
          </a:p>
        </p:txBody>
      </p:sp>
      <p:pic>
        <p:nvPicPr>
          <p:cNvPr id="28677" name="Picture 2">
            <a:extLst>
              <a:ext uri="{FF2B5EF4-FFF2-40B4-BE49-F238E27FC236}">
                <a16:creationId xmlns:a16="http://schemas.microsoft.com/office/drawing/2014/main" xmlns="" id="{CFE60AF3-399C-BB41-8911-F1BCA9E74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57563"/>
            <a:ext cx="161925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CA5DD979-D347-3A48-AD9F-9ABC66B2A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404664"/>
            <a:ext cx="4071937" cy="2595711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사진 찍</a:t>
            </a:r>
            <a:r>
              <a:rPr lang="ko-KR" altLang="en-US" dirty="0">
                <a:solidFill>
                  <a:srgbClr val="0000FF"/>
                </a:solidFill>
              </a:rPr>
              <a:t>는다고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해요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en-US" altLang="ko-KR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chemeClr val="tx2"/>
                </a:solidFill>
              </a:rPr>
              <a:t>=</a:t>
            </a:r>
            <a:r>
              <a:rPr lang="ko-KR" altLang="en-US" dirty="0">
                <a:solidFill>
                  <a:schemeClr val="tx2"/>
                </a:solidFill>
              </a:rPr>
              <a:t> 사진 </a:t>
            </a:r>
            <a:r>
              <a:rPr lang="ko-KR" altLang="en-US" dirty="0" err="1">
                <a:solidFill>
                  <a:schemeClr val="tx2"/>
                </a:solidFill>
              </a:rPr>
              <a:t>찍</a:t>
            </a:r>
            <a:r>
              <a:rPr lang="ko-KR" altLang="en-US" dirty="0" err="1">
                <a:solidFill>
                  <a:srgbClr val="0070C0"/>
                </a:solidFill>
              </a:rPr>
              <a:t>는대요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xmlns="" id="{30BBE451-2BC7-6B42-BCC9-AFA6F1C6C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뭐 해요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77203B-0A0E-AD4E-A6EE-CED0F4459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47" y="6139454"/>
            <a:ext cx="804416" cy="31388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2213AE0A-CFFD-364A-B7E3-3DB99D98FCBA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604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68A487DF-CEF0-8149-A8AB-ABC5719E5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3">
            <a:extLst>
              <a:ext uri="{FF2B5EF4-FFF2-40B4-BE49-F238E27FC236}">
                <a16:creationId xmlns:a16="http://schemas.microsoft.com/office/drawing/2014/main" xmlns="" id="{E4662168-7A4A-044D-AF5D-FD0DFF735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55C8521E-C60E-FA4F-A5C5-D7D44F1AD5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FB790424-8812-7645-A569-AF6C8FD2D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맛있어요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4253F23F-94CB-5C40-AF71-57F8477A8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맛있</a:t>
            </a:r>
            <a:r>
              <a:rPr lang="ko-KR" altLang="en-US" sz="4000">
                <a:solidFill>
                  <a:srgbClr val="FF0000"/>
                </a:solidFill>
              </a:rPr>
              <a:t>대요</a:t>
            </a:r>
          </a:p>
        </p:txBody>
      </p:sp>
      <p:pic>
        <p:nvPicPr>
          <p:cNvPr id="50182" name="Picture 3">
            <a:extLst>
              <a:ext uri="{FF2B5EF4-FFF2-40B4-BE49-F238E27FC236}">
                <a16:creationId xmlns:a16="http://schemas.microsoft.com/office/drawing/2014/main" xmlns="" id="{DF350228-6013-F44D-AF5F-59A481BB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425825"/>
            <a:ext cx="214312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37FB9B-17E6-9D4B-AC19-B6D4390EFC2C}"/>
              </a:ext>
            </a:extLst>
          </p:cNvPr>
          <p:cNvSpPr txBox="1"/>
          <p:nvPr/>
        </p:nvSpPr>
        <p:spPr>
          <a:xfrm>
            <a:off x="0" y="0"/>
            <a:ext cx="320384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1" hangingPunct="1"/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Statement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1ABEE92-03E9-9244-A6F3-36DF4EC735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241874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FEAFD478-DE35-9945-B2DB-307E9E0C481A}"/>
              </a:ext>
            </a:extLst>
          </p:cNvPr>
          <p:cNvSpPr txBox="1"/>
          <p:nvPr/>
        </p:nvSpPr>
        <p:spPr>
          <a:xfrm>
            <a:off x="0" y="635407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546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xmlns="" id="{8C6FE438-46EB-864B-820B-89AB3594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3">
            <a:extLst>
              <a:ext uri="{FF2B5EF4-FFF2-40B4-BE49-F238E27FC236}">
                <a16:creationId xmlns:a16="http://schemas.microsoft.com/office/drawing/2014/main" xmlns="" id="{AA8284BA-A995-4E42-B090-476B29A8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xmlns="" id="{DAE215CA-9656-314D-B375-FF160BB85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xmlns="" id="{27377DBA-81BC-E64C-BB36-6BF33AF30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000125"/>
            <a:ext cx="3786187" cy="1785938"/>
          </a:xfrm>
          <a:prstGeom prst="wedgeRectCallout">
            <a:avLst>
              <a:gd name="adj1" fmla="val -25782"/>
              <a:gd name="adj2" fmla="val 8097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한국어가 재미있어요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xmlns="" id="{26127AF1-34FE-2340-9CE8-4BAF716A8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214438"/>
            <a:ext cx="3786187" cy="1785937"/>
          </a:xfrm>
          <a:prstGeom prst="wedgeRoundRectCallout">
            <a:avLst>
              <a:gd name="adj1" fmla="val -15468"/>
              <a:gd name="adj2" fmla="val 7879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한국어가</a:t>
            </a:r>
            <a:endParaRPr lang="en-US" altLang="ko-KR" sz="4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재미있</a:t>
            </a:r>
            <a:r>
              <a:rPr lang="ko-KR" altLang="en-US" sz="4000">
                <a:solidFill>
                  <a:srgbClr val="FF0000"/>
                </a:solidFill>
              </a:rPr>
              <a:t>대요</a:t>
            </a:r>
          </a:p>
        </p:txBody>
      </p:sp>
      <p:pic>
        <p:nvPicPr>
          <p:cNvPr id="52230" name="Picture 2">
            <a:extLst>
              <a:ext uri="{FF2B5EF4-FFF2-40B4-BE49-F238E27FC236}">
                <a16:creationId xmlns:a16="http://schemas.microsoft.com/office/drawing/2014/main" xmlns="" id="{BDFA5095-AFA4-5448-ABBA-314EC012F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3286125"/>
            <a:ext cx="17811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0F79594-333D-E74F-ABC3-710B1D7D99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65304"/>
            <a:ext cx="804416" cy="31388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1053280A-BAC5-E84A-AAC7-9BFFA26E0D03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266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1F2330C5-7CD4-E04D-8F02-88371E21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36" y="1547094"/>
            <a:ext cx="1800200" cy="44005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먹다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마시다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공부하다</a:t>
            </a:r>
            <a:endParaRPr kumimoji="1" lang="en-US" altLang="ko-KR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살다</a:t>
            </a:r>
            <a:endParaRPr kumimoji="1" lang="en-US" altLang="ko-KR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듣다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좋다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따뜻하다</a:t>
            </a: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xmlns="" id="{9433016A-1E83-4548-BDE5-EFFF9A560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61" y="1547094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xmlns="" id="{2A124A84-C883-A741-9D3D-0EC490021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86" y="1547094"/>
            <a:ext cx="202679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sz="2800" dirty="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7" name="Text Box 35">
            <a:extLst>
              <a:ext uri="{FF2B5EF4-FFF2-40B4-BE49-F238E27FC236}">
                <a16:creationId xmlns:a16="http://schemas.microsoft.com/office/drawing/2014/main" xmlns="" id="{207D4720-C69E-5741-87E1-0F1F0C5F6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61" y="2191619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신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8" name="Text Box 36">
            <a:extLst>
              <a:ext uri="{FF2B5EF4-FFF2-40B4-BE49-F238E27FC236}">
                <a16:creationId xmlns:a16="http://schemas.microsoft.com/office/drawing/2014/main" xmlns="" id="{B510E355-3A35-9546-AC1D-91656FEEB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61" y="3477494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산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9" name="Text Box 37">
            <a:extLst>
              <a:ext uri="{FF2B5EF4-FFF2-40B4-BE49-F238E27FC236}">
                <a16:creationId xmlns:a16="http://schemas.microsoft.com/office/drawing/2014/main" xmlns="" id="{F2B972E9-7C01-FC4B-B661-E4AA3A869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61" y="4764956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좋다</a:t>
            </a:r>
          </a:p>
        </p:txBody>
      </p:sp>
      <p:sp>
        <p:nvSpPr>
          <p:cNvPr id="10" name="Text Box 38">
            <a:extLst>
              <a:ext uri="{FF2B5EF4-FFF2-40B4-BE49-F238E27FC236}">
                <a16:creationId xmlns:a16="http://schemas.microsoft.com/office/drawing/2014/main" xmlns="" id="{88A3A206-E5FE-1F4C-9D99-5A67C2F02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61" y="5409481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따뜻하다</a:t>
            </a:r>
          </a:p>
        </p:txBody>
      </p:sp>
      <p:sp>
        <p:nvSpPr>
          <p:cNvPr id="11" name="Text Box 39">
            <a:extLst>
              <a:ext uri="{FF2B5EF4-FFF2-40B4-BE49-F238E27FC236}">
                <a16:creationId xmlns:a16="http://schemas.microsoft.com/office/drawing/2014/main" xmlns="" id="{7982FD31-21A4-7749-96AE-6E85BE5C3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86" y="2191619"/>
            <a:ext cx="202679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신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xmlns="" id="{EC875041-818F-F64C-B0F1-56F3469E4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86" y="3477494"/>
            <a:ext cx="202679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산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xmlns="" id="{560548BC-BCE5-CA42-A900-D895E97D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85" y="4764956"/>
            <a:ext cx="2026789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xmlns="" id="{29B88A9C-ACA0-7E49-92C2-4618E59CE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85" y="5409481"/>
            <a:ext cx="2026789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 dirty="0">
                <a:latin typeface="Gulim" panose="020B0600000101010101" pitchFamily="34" charset="-127"/>
                <a:ea typeface="Gulim" panose="020B0600000101010101" pitchFamily="34" charset="-127"/>
              </a:rPr>
              <a:t>따뜻하</a:t>
            </a:r>
            <a:r>
              <a:rPr kumimoji="1" lang="ko-KR" altLang="en-US" sz="2800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7" name="Text Box 35">
            <a:extLst>
              <a:ext uri="{FF2B5EF4-FFF2-40B4-BE49-F238E27FC236}">
                <a16:creationId xmlns:a16="http://schemas.microsoft.com/office/drawing/2014/main" xmlns="" id="{60AC499F-CC2A-6F47-82EB-A45DE0145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286" y="2834556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공부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한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xmlns="" id="{DA4ED801-C88E-8844-B76C-8EF0E99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473" y="2834556"/>
            <a:ext cx="2037903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공부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한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9" name="Text Box 37">
            <a:extLst>
              <a:ext uri="{FF2B5EF4-FFF2-40B4-BE49-F238E27FC236}">
                <a16:creationId xmlns:a16="http://schemas.microsoft.com/office/drawing/2014/main" xmlns="" id="{5B89C6BB-0C6E-9D44-97D5-DE0DF680E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586" y="4122019"/>
            <a:ext cx="1800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듣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20" name="Text Box 40">
            <a:extLst>
              <a:ext uri="{FF2B5EF4-FFF2-40B4-BE49-F238E27FC236}">
                <a16:creationId xmlns:a16="http://schemas.microsoft.com/office/drawing/2014/main" xmlns="" id="{14DB80E5-9328-F54C-A588-87A58AFA6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472" y="4122019"/>
            <a:ext cx="2037903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듣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xmlns="" id="{586FB51F-635B-824F-AF95-1A8BF38FC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234" y="690499"/>
            <a:ext cx="2736304" cy="52322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Non past Plain</a:t>
            </a:r>
            <a:endParaRPr kumimoji="1" lang="ko-KR" altLang="en-US" sz="2800" b="1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xmlns="" id="{684E1D87-DC0A-E74B-9DDE-BA2CA82D3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773" y="689844"/>
            <a:ext cx="1800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 Hearsay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341DD77-DF95-9346-84CB-88F6CAD97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6121843"/>
            <a:ext cx="804416" cy="313882"/>
          </a:xfrm>
          <a:prstGeom prst="rect">
            <a:avLst/>
          </a:prstGeom>
        </p:spPr>
      </p:pic>
      <p:sp>
        <p:nvSpPr>
          <p:cNvPr id="24" name="Google Shape;182;p29">
            <a:extLst>
              <a:ext uri="{FF2B5EF4-FFF2-40B4-BE49-F238E27FC236}">
                <a16:creationId xmlns:a16="http://schemas.microsoft.com/office/drawing/2014/main" xmlns="" id="{18181678-01C3-644E-89FB-70F4790ADE30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980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8536B40D-5091-FA4D-B805-281C260413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1D8C5C6-EA1E-1648-AEAF-5F79784E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5972"/>
            <a:ext cx="8515628" cy="60113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E8B449-255C-1047-A462-1E57AC71FC5F}"/>
              </a:ext>
            </a:extLst>
          </p:cNvPr>
          <p:cNvSpPr txBox="1"/>
          <p:nvPr/>
        </p:nvSpPr>
        <p:spPr>
          <a:xfrm>
            <a:off x="3779912" y="3466218"/>
            <a:ext cx="104411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온대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5F9B30-FFC7-184E-BE20-7418B7A11085}"/>
              </a:ext>
            </a:extLst>
          </p:cNvPr>
          <p:cNvSpPr txBox="1"/>
          <p:nvPr/>
        </p:nvSpPr>
        <p:spPr>
          <a:xfrm>
            <a:off x="4896036" y="4359672"/>
            <a:ext cx="94561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한대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FF8D4EF-B037-1243-BA8B-8A61A5BA38EE}"/>
              </a:ext>
            </a:extLst>
          </p:cNvPr>
          <p:cNvSpPr txBox="1"/>
          <p:nvPr/>
        </p:nvSpPr>
        <p:spPr>
          <a:xfrm>
            <a:off x="5162059" y="5283247"/>
            <a:ext cx="94561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rgbClr val="FF0000"/>
                </a:solidFill>
              </a:rPr>
              <a:t>먹는대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xmlns="" id="{30462ED0-A115-5C47-BB7D-EDCBA1A7D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4624"/>
            <a:ext cx="8424936" cy="6232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Indirect quotation</a:t>
            </a:r>
            <a:r>
              <a:rPr kumimoji="1" lang="ko-KR" altLang="en-US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endParaRPr kumimoji="1" lang="en-US" altLang="ko-KR" sz="4000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1)</a:t>
            </a:r>
            <a:r>
              <a:rPr kumimoji="1" lang="ko-KR" alt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V-</a:t>
            </a:r>
            <a:r>
              <a:rPr kumimoji="1" lang="ko-KR" alt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V-</a:t>
            </a:r>
            <a:r>
              <a:rPr kumimoji="1" lang="ko-KR" altLang="en-US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재요</a:t>
            </a:r>
            <a:endParaRPr kumimoji="1" lang="en-US" altLang="ko-KR" sz="2200" b="1" dirty="0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ko-KR" altLang="en-US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예</a:t>
            </a:r>
            <a:r>
              <a:rPr kumimoji="1" lang="en-US" altLang="ko-KR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오늘 같이 공부하재요</a:t>
            </a:r>
            <a:r>
              <a:rPr kumimoji="1" lang="en-US" altLang="ko-KR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kumimoji="1" lang="en-US" altLang="ko-KR" sz="100" b="1" dirty="0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2)</a:t>
            </a:r>
            <a:r>
              <a:rPr kumimoji="1" lang="ko-KR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–</a:t>
            </a:r>
            <a:r>
              <a:rPr kumimoji="1" lang="ko-KR" altLang="en-US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느냐고</a:t>
            </a:r>
            <a:r>
              <a:rPr kumimoji="1" lang="en-US" altLang="ko-KR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</a:t>
            </a:r>
            <a:r>
              <a:rPr kumimoji="1" lang="ko-KR" altLang="en-US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냐고 </a:t>
            </a:r>
            <a:r>
              <a:rPr kumimoji="1" lang="ko-KR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해요 </a:t>
            </a:r>
            <a:r>
              <a:rPr kumimoji="1" lang="en-US" altLang="ko-KR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V-</a:t>
            </a:r>
            <a:r>
              <a:rPr kumimoji="1" lang="ko-KR" altLang="en-US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느냬</a:t>
            </a:r>
            <a:r>
              <a:rPr kumimoji="1" lang="en-US" altLang="ko-KR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 A-</a:t>
            </a:r>
            <a:r>
              <a:rPr kumimoji="1" lang="ko-KR" altLang="en-US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2200" b="1" dirty="0">
              <a:solidFill>
                <a:srgbClr val="7030A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ko-KR" altLang="en-US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예</a:t>
            </a:r>
            <a:r>
              <a:rPr kumimoji="1" lang="en-US" altLang="ko-KR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뭐 먹고 싶냬요</a:t>
            </a:r>
            <a:r>
              <a:rPr kumimoji="1" lang="en-US" altLang="ko-KR" sz="2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kumimoji="1" lang="en-US" altLang="ko-KR" sz="100" b="1" dirty="0">
              <a:solidFill>
                <a:srgbClr val="7030A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3)</a:t>
            </a:r>
            <a:r>
              <a:rPr kumimoji="1" lang="ko-K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V–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ㄴ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는다고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, A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다고 </a:t>
            </a:r>
            <a:r>
              <a:rPr kumimoji="1" lang="ko-K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해요 </a:t>
            </a:r>
            <a:r>
              <a:rPr kumimoji="1" lang="en-US" altLang="ko-KR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V-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ㄴ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는대요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, A-</a:t>
            </a: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대요</a:t>
            </a:r>
            <a:endParaRPr kumimoji="1" lang="en-US" altLang="ko-KR" sz="2200" b="1" dirty="0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ko-K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예</a:t>
            </a:r>
            <a:r>
              <a:rPr kumimoji="1" lang="en-US" altLang="ko-KR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지금 많이 춥대요</a:t>
            </a:r>
            <a:r>
              <a:rPr kumimoji="1" lang="en-US" altLang="ko-K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kumimoji="1" lang="en-US" altLang="ko-KR" sz="100" b="1" dirty="0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4) V-(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라고 해요 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 V-(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200" b="1" dirty="0" smtClean="0">
              <a:solidFill>
                <a:srgbClr val="FFC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예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 </a:t>
            </a:r>
            <a:r>
              <a:rPr kumimoji="1" lang="ko-KR" altLang="en-US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공부하래요</a:t>
            </a:r>
            <a:r>
              <a:rPr kumimoji="1" lang="en-US" altLang="ko-KR" sz="2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kumimoji="1" lang="en-US" altLang="ko-KR" sz="100" b="1" dirty="0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5</a:t>
            </a:r>
            <a:r>
              <a:rPr kumimoji="1" lang="en-US" altLang="ko-KR" sz="2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N-(</a:t>
            </a:r>
            <a:r>
              <a:rPr kumimoji="1" lang="ko-KR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N-(</a:t>
            </a:r>
            <a:r>
              <a:rPr kumimoji="1" lang="ko-KR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200" b="1" dirty="0">
              <a:solidFill>
                <a:srgbClr val="00B05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kumimoji="1" lang="ko-KR" altLang="en-US" sz="2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예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올해 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</a:t>
            </a:r>
            <a:r>
              <a:rPr kumimoji="1" lang="ko-KR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학년이래요</a:t>
            </a:r>
            <a:r>
              <a:rPr kumimoji="1" lang="en-US" altLang="ko-KR" sz="22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79264777-C146-074B-973F-694C66175BC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511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30" y="131054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48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31B3000-3EE4-3A46-A3A6-C7D817F21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4252"/>
            <a:ext cx="8229600" cy="5404106"/>
          </a:xfrm>
          <a:prstGeom prst="rect">
            <a:avLst/>
          </a:prstGeom>
        </p:spPr>
      </p:pic>
      <p:pic>
        <p:nvPicPr>
          <p:cNvPr id="5" name="Track 014" descr="Track 014">
            <a:hlinkClick r:id="" action="ppaction://media"/>
            <a:extLst>
              <a:ext uri="{FF2B5EF4-FFF2-40B4-BE49-F238E27FC236}">
                <a16:creationId xmlns:a16="http://schemas.microsoft.com/office/drawing/2014/main" xmlns="" id="{E44079A9-D94C-F749-AE78-6FF367702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64288" y="1916832"/>
            <a:ext cx="812800" cy="812800"/>
          </a:xfrm>
          <a:prstGeom prst="rect">
            <a:avLst/>
          </a:prstGeom>
          <a:noFill/>
        </p:spPr>
      </p:pic>
      <p:pic>
        <p:nvPicPr>
          <p:cNvPr id="7" name="Track 015" descr="Track 015">
            <a:hlinkClick r:id="" action="ppaction://media"/>
            <a:extLst>
              <a:ext uri="{FF2B5EF4-FFF2-40B4-BE49-F238E27FC236}">
                <a16:creationId xmlns:a16="http://schemas.microsoft.com/office/drawing/2014/main" xmlns="" id="{F1329DE7-CF3F-C847-87D2-00C2591FF4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64288" y="5101656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82FDC45-94F8-0E42-9383-73ED9A3B6D5D}"/>
              </a:ext>
            </a:extLst>
          </p:cNvPr>
          <p:cNvSpPr txBox="1"/>
          <p:nvPr/>
        </p:nvSpPr>
        <p:spPr>
          <a:xfrm>
            <a:off x="1403648" y="3046648"/>
            <a:ext cx="38164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김치 만드는 곳이 인상적이었어요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614F65E-A462-AC4E-9858-8E32E79AF599}"/>
              </a:ext>
            </a:extLst>
          </p:cNvPr>
          <p:cNvSpPr txBox="1"/>
          <p:nvPr/>
        </p:nvSpPr>
        <p:spPr>
          <a:xfrm>
            <a:off x="1379215" y="5691715"/>
            <a:ext cx="4056881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한국 전통 놀이를 하는 곳에 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xmlns="" id="{291EDD4B-1A50-714E-931D-EF5117932882}"/>
              </a:ext>
            </a:extLst>
          </p:cNvPr>
          <p:cNvSpPr/>
          <p:nvPr/>
        </p:nvSpPr>
        <p:spPr>
          <a:xfrm>
            <a:off x="2123728" y="2654252"/>
            <a:ext cx="1584176" cy="267320"/>
          </a:xfrm>
          <a:prstGeom prst="frame">
            <a:avLst>
              <a:gd name="adj1" fmla="val 427"/>
            </a:avLst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97570" y="4815941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293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2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0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8" grpId="0"/>
      <p:bldP spid="9" grpId="0"/>
      <p:bldP spid="13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F1A09A6-F742-044F-B3CB-600C4578A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12" y="260648"/>
            <a:ext cx="8471976" cy="597666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F32F1398-EE5E-804D-9CD4-6657DD87D67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xmlns="" id="{CF9F0849-C304-2247-A05B-0AEA7F917995}"/>
              </a:ext>
            </a:extLst>
          </p:cNvPr>
          <p:cNvSpPr/>
          <p:nvPr/>
        </p:nvSpPr>
        <p:spPr>
          <a:xfrm>
            <a:off x="3707904" y="548680"/>
            <a:ext cx="3960440" cy="504056"/>
          </a:xfrm>
          <a:prstGeom prst="frame">
            <a:avLst>
              <a:gd name="adj1" fmla="val 182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3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627393-781E-1343-9BA2-FA000298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읽어 봐요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49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66210935-EB9E-6347-9543-0D8716AD2A9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xmlns="" id="{09977786-8CAB-974A-8777-C48B56749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25312"/>
            <a:ext cx="8229600" cy="5425658"/>
          </a:xfrm>
          <a:prstGeom prst="rect">
            <a:avLst/>
          </a:prstGeom>
        </p:spPr>
      </p:pic>
      <p:sp>
        <p:nvSpPr>
          <p:cNvPr id="12" name="Explosion 2 11">
            <a:extLst>
              <a:ext uri="{FF2B5EF4-FFF2-40B4-BE49-F238E27FC236}">
                <a16:creationId xmlns:a16="http://schemas.microsoft.com/office/drawing/2014/main" xmlns="" id="{07ED717D-8B8D-3848-B62E-01DDD02B3751}"/>
              </a:ext>
            </a:extLst>
          </p:cNvPr>
          <p:cNvSpPr/>
          <p:nvPr/>
        </p:nvSpPr>
        <p:spPr>
          <a:xfrm>
            <a:off x="6228185" y="2043388"/>
            <a:ext cx="2736304" cy="79208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문화축제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xmlns="" id="{8FC33C3F-AA7B-914D-B414-9F22A333BA30}"/>
              </a:ext>
            </a:extLst>
          </p:cNvPr>
          <p:cNvSpPr/>
          <p:nvPr/>
        </p:nvSpPr>
        <p:spPr>
          <a:xfrm>
            <a:off x="3635896" y="3573016"/>
            <a:ext cx="3096344" cy="360040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0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xmlns="" id="{27A75422-0850-BE48-BD22-773E267BFC38}"/>
              </a:ext>
            </a:extLst>
          </p:cNvPr>
          <p:cNvSpPr/>
          <p:nvPr/>
        </p:nvSpPr>
        <p:spPr>
          <a:xfrm>
            <a:off x="683568" y="634356"/>
            <a:ext cx="2550762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불꽃 축제에 가 본 적이 있어요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xmlns="" id="{F99CA9A4-80B7-924D-87DD-AD2ED27B6405}"/>
              </a:ext>
            </a:extLst>
          </p:cNvPr>
          <p:cNvSpPr/>
          <p:nvPr/>
        </p:nvSpPr>
        <p:spPr>
          <a:xfrm>
            <a:off x="5528792" y="1060344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경험이 있다면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언제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어디에          가 봤어요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xmlns="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54" y="340139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   쓰기   </a:t>
            </a:r>
            <a:r>
              <a:rPr lang="en-US" altLang="ko-KR" sz="3200" dirty="0"/>
              <a:t>(</a:t>
            </a:r>
            <a:r>
              <a:rPr lang="ko-KR" altLang="en-US" sz="3200" dirty="0"/>
              <a:t>과제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D0F8017-3CA7-9A40-9B90-386943517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54" y="1166276"/>
            <a:ext cx="8263991" cy="5162610"/>
          </a:xfrm>
          <a:prstGeom prst="rect">
            <a:avLst/>
          </a:prstGeom>
        </p:spPr>
      </p:pic>
      <p:sp>
        <p:nvSpPr>
          <p:cNvPr id="12" name="Cloud Callout 11">
            <a:extLst>
              <a:ext uri="{FF2B5EF4-FFF2-40B4-BE49-F238E27FC236}">
                <a16:creationId xmlns:a16="http://schemas.microsoft.com/office/drawing/2014/main" xmlns="" id="{32877AC5-EFA7-9D48-9484-ADBE9579224F}"/>
              </a:ext>
            </a:extLst>
          </p:cNvPr>
          <p:cNvSpPr/>
          <p:nvPr/>
        </p:nvSpPr>
        <p:spPr>
          <a:xfrm>
            <a:off x="6732240" y="4077072"/>
            <a:ext cx="1954560" cy="1253336"/>
          </a:xfrm>
          <a:prstGeom prst="cloudCallout">
            <a:avLst>
              <a:gd name="adj1" fmla="val -81899"/>
              <a:gd name="adj2" fmla="val 36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>
                <a:ln/>
                <a:solidFill>
                  <a:schemeClr val="accent4"/>
                </a:solidFill>
              </a:rPr>
              <a:t>편지를 써 볼까요</a:t>
            </a:r>
            <a:r>
              <a:rPr lang="en-US" altLang="ko-KR" b="1" dirty="0">
                <a:ln/>
                <a:solidFill>
                  <a:schemeClr val="accent4"/>
                </a:solidFill>
              </a:rPr>
              <a:t>?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484C225-4D80-6643-A995-4D58EDFD3455}"/>
              </a:ext>
            </a:extLst>
          </p:cNvPr>
          <p:cNvSpPr txBox="1"/>
          <p:nvPr/>
        </p:nvSpPr>
        <p:spPr>
          <a:xfrm>
            <a:off x="6012160" y="155679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37DBD1-A974-9C4F-979C-A84E209F457A}"/>
              </a:ext>
            </a:extLst>
          </p:cNvPr>
          <p:cNvSpPr txBox="1"/>
          <p:nvPr/>
        </p:nvSpPr>
        <p:spPr>
          <a:xfrm>
            <a:off x="6012160" y="184482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61139B-398B-6A45-81B9-70677B8507C6}"/>
              </a:ext>
            </a:extLst>
          </p:cNvPr>
          <p:cNvSpPr txBox="1"/>
          <p:nvPr/>
        </p:nvSpPr>
        <p:spPr>
          <a:xfrm>
            <a:off x="6012160" y="220486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/>
      <p:bldP spid="4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2800" dirty="0"/>
              <a:t> </a:t>
            </a:r>
            <a:r>
              <a:rPr lang="en-US" altLang="ko-KR" sz="2800" dirty="0"/>
              <a:t>&lt;</a:t>
            </a:r>
            <a:r>
              <a:rPr lang="ko-KR" altLang="en-US" sz="2800" dirty="0"/>
              <a:t>김치는 어떻게 만들어요</a:t>
            </a:r>
            <a:r>
              <a:rPr lang="en-US" altLang="ko-KR" sz="2800" dirty="0"/>
              <a:t>?&gt; </a:t>
            </a:r>
            <a:r>
              <a:rPr lang="ko-KR" altLang="en-US" sz="2800" dirty="0"/>
              <a:t> 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https://www.youtube.com/watch?v=gtentVv7W9s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xmlns="" id="{715D618E-ABDE-C148-9269-6B48C78E844E}"/>
              </a:ext>
            </a:extLst>
          </p:cNvPr>
          <p:cNvSpPr/>
          <p:nvPr/>
        </p:nvSpPr>
        <p:spPr>
          <a:xfrm>
            <a:off x="7092280" y="2866976"/>
            <a:ext cx="1866566" cy="1842658"/>
          </a:xfrm>
          <a:prstGeom prst="wedgeRoundRectCallout">
            <a:avLst>
              <a:gd name="adj1" fmla="val -22455"/>
              <a:gd name="adj2" fmla="val -11328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 김치 담그는 법을 알아볼까요</a:t>
            </a:r>
            <a:r>
              <a:rPr lang="en-US" altLang="ko-KR" dirty="0">
                <a:ln/>
                <a:solidFill>
                  <a:schemeClr val="tx1"/>
                </a:solidFill>
              </a:rPr>
              <a:t>?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C4ECF0-6C20-684C-913C-C4E7CC081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01837"/>
            <a:ext cx="5760640" cy="33729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783482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78786"/>
            <a:ext cx="8784976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김치는 어떻게 만들어요</a:t>
            </a:r>
            <a:r>
              <a:rPr lang="en-US" altLang="ko-KR" sz="3200" dirty="0"/>
              <a:t>?&gt; </a:t>
            </a:r>
            <a:r>
              <a:rPr lang="ko-KR" altLang="en-US" sz="3200" dirty="0"/>
              <a:t>  </a:t>
            </a:r>
            <a:r>
              <a:rPr lang="ko-KR" altLang="en-US" sz="2800" dirty="0"/>
              <a:t>쓰기 과제</a:t>
            </a:r>
            <a:endParaRPr lang="en-US" sz="2800" dirty="0"/>
          </a:p>
        </p:txBody>
      </p:sp>
      <p:pic>
        <p:nvPicPr>
          <p:cNvPr id="5" name="Picture 4" descr="A bunch of food on a table&#10;&#10;Description automatically generated">
            <a:extLst>
              <a:ext uri="{FF2B5EF4-FFF2-40B4-BE49-F238E27FC236}">
                <a16:creationId xmlns:a16="http://schemas.microsoft.com/office/drawing/2014/main" xmlns="" id="{9D4BF420-62F5-B348-86F7-A41BA623A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02" y="1568183"/>
            <a:ext cx="3888432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92F666-D5D0-8948-ABFD-F92876B6BB4D}"/>
              </a:ext>
            </a:extLst>
          </p:cNvPr>
          <p:cNvSpPr txBox="1"/>
          <p:nvPr/>
        </p:nvSpPr>
        <p:spPr>
          <a:xfrm>
            <a:off x="4211960" y="1340768"/>
            <a:ext cx="4752528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김치에 관한 영상을 보고 다음 질문에 </a:t>
            </a:r>
            <a:r>
              <a:rPr lang="ko-KR" altLang="en-US" dirty="0" smtClean="0"/>
              <a:t>답해 보세요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r>
              <a:rPr lang="en-US" altLang="ko-KR" dirty="0" smtClean="0"/>
              <a:t>1. </a:t>
            </a:r>
            <a:r>
              <a:rPr lang="ko-KR" altLang="en-US" dirty="0" smtClean="0"/>
              <a:t>김치를 </a:t>
            </a:r>
            <a:r>
              <a:rPr lang="ko-KR" altLang="en-US" dirty="0"/>
              <a:t>담그려면 어떤 재료들을 준비해야 하나요</a:t>
            </a:r>
            <a:r>
              <a:rPr lang="en-US" altLang="ko-KR" dirty="0"/>
              <a:t>?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altLang="ko-KR" dirty="0"/>
              <a:t>2.</a:t>
            </a:r>
            <a:r>
              <a:rPr lang="ko-KR" altLang="en-US" dirty="0"/>
              <a:t> 다음을 영어로 번역해 보세요</a:t>
            </a:r>
            <a:r>
              <a:rPr lang="en-US" altLang="ko-KR" dirty="0"/>
              <a:t>.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재료 준비하다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소금에 절이다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채소를 닦다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양념 속 만들다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dirty="0"/>
              <a:t>양념을 </a:t>
            </a:r>
            <a:r>
              <a:rPr lang="ko-KR" altLang="en-US" dirty="0" smtClean="0"/>
              <a:t>버무리다</a:t>
            </a: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B81CADC0-5CC1-BB40-BC3C-A706BBBBD20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86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xmlns="" id="{9CD251A2-F7DE-1546-9207-8A17CBE73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8712968" cy="5976664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xmlns="" id="{D11473C4-2F50-B448-A9B8-2984C30611C9}"/>
              </a:ext>
            </a:extLst>
          </p:cNvPr>
          <p:cNvSpPr/>
          <p:nvPr/>
        </p:nvSpPr>
        <p:spPr>
          <a:xfrm>
            <a:off x="2195736" y="1075648"/>
            <a:ext cx="4536504" cy="458233"/>
          </a:xfrm>
          <a:prstGeom prst="frame">
            <a:avLst>
              <a:gd name="adj1" fmla="val 396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AA425D-2A97-D545-A77F-B9A161B74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활동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76FE0A53-8546-DD45-8491-7DA771609B1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bird, tree&#10;&#10;Description automatically generated">
            <a:extLst>
              <a:ext uri="{FF2B5EF4-FFF2-40B4-BE49-F238E27FC236}">
                <a16:creationId xmlns:a16="http://schemas.microsoft.com/office/drawing/2014/main" xmlns="" id="{3196D7D7-AADE-0045-A26C-F22059474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8363272" cy="5204142"/>
          </a:xfrm>
          <a:prstGeom prst="rect">
            <a:avLst/>
          </a:prstGeom>
        </p:spPr>
      </p:pic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3B528CCA-EF22-9F40-9A94-DFA3526D77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28" y="4583048"/>
            <a:ext cx="1531472" cy="15920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899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문화 배우기 </a:t>
            </a:r>
            <a:r>
              <a:rPr lang="en-US" altLang="ko-KR" sz="4000" dirty="0"/>
              <a:t>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51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70FD86B-BA5A-2947-AE03-C3D6565EC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7" y="1009843"/>
            <a:ext cx="8229600" cy="5172993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xmlns="" id="{08E6A40E-B80E-9842-96DF-D7DE1DF43108}"/>
              </a:ext>
            </a:extLst>
          </p:cNvPr>
          <p:cNvSpPr/>
          <p:nvPr/>
        </p:nvSpPr>
        <p:spPr>
          <a:xfrm>
            <a:off x="6228184" y="4691994"/>
            <a:ext cx="2808312" cy="1042578"/>
          </a:xfrm>
          <a:prstGeom prst="wedgeEllipseCallout">
            <a:avLst>
              <a:gd name="adj1" fmla="val -101795"/>
              <a:gd name="adj2" fmla="val -3924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한국의 유명한 </a:t>
            </a:r>
            <a:r>
              <a:rPr lang="ko-KR" altLang="en-US" sz="1600" dirty="0" smtClean="0"/>
              <a:t>전통 시장에 </a:t>
            </a:r>
            <a:r>
              <a:rPr lang="ko-KR" altLang="en-US" sz="1600" dirty="0"/>
              <a:t>대해서 알아볼까요</a:t>
            </a:r>
            <a:r>
              <a:rPr lang="en-US" altLang="ko-KR" sz="1600" dirty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9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371604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한국의 전통 시장</a:t>
            </a:r>
            <a:r>
              <a:rPr lang="en-US" altLang="ko-KR" sz="3200" dirty="0"/>
              <a:t>&gt;</a:t>
            </a:r>
            <a:r>
              <a:rPr lang="ko-KR" altLang="en-US" sz="3200" dirty="0"/>
              <a:t> 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https://www.youtube.com/watch?v=Oz2vmtE0Tss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xmlns="" id="{6E146157-967E-A64B-86F2-F61740553B49}"/>
              </a:ext>
            </a:extLst>
          </p:cNvPr>
          <p:cNvSpPr/>
          <p:nvPr/>
        </p:nvSpPr>
        <p:spPr>
          <a:xfrm>
            <a:off x="6804248" y="2695733"/>
            <a:ext cx="2183650" cy="1971637"/>
          </a:xfrm>
          <a:prstGeom prst="wedgeRoundRectCallout">
            <a:avLst>
              <a:gd name="adj1" fmla="val -23744"/>
              <a:gd name="adj2" fmla="val -858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외국인이 경험해 보는 한국의 전통 시장 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954686DF-4864-FE4C-829F-EF714F5DE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32166"/>
            <a:ext cx="5454429" cy="29706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E32AED-C1DA-4644-ACB8-4766B5EAB0D9}"/>
              </a:ext>
            </a:extLst>
          </p:cNvPr>
          <p:cNvSpPr txBox="1"/>
          <p:nvPr/>
        </p:nvSpPr>
        <p:spPr>
          <a:xfrm>
            <a:off x="839620" y="5588541"/>
            <a:ext cx="778823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000" dirty="0"/>
              <a:t>질문</a:t>
            </a:r>
            <a:r>
              <a:rPr lang="en-US" altLang="ko-KR" sz="2000" dirty="0"/>
              <a:t>:</a:t>
            </a:r>
            <a:r>
              <a:rPr lang="ko-KR" altLang="en-US" sz="2000" dirty="0"/>
              <a:t> 한국의 전통 시장에 있는 어떤 음식들이 나오나요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852490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147248" cy="1902937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5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토요일에 불꽃 축제가 있대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gg.gg/i69tl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240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22-25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close up of electronics&#10;&#10;Description automatically generated">
            <a:extLst>
              <a:ext uri="{FF2B5EF4-FFF2-40B4-BE49-F238E27FC236}">
                <a16:creationId xmlns:a16="http://schemas.microsoft.com/office/drawing/2014/main" xmlns="" id="{DFE44CAD-8FD4-8F4C-8D28-5CC8579A1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5" y="974832"/>
            <a:ext cx="8351837" cy="5370078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6A80455B-3F61-E942-BC20-8FFB19702F00}"/>
              </a:ext>
            </a:extLst>
          </p:cNvPr>
          <p:cNvSpPr/>
          <p:nvPr/>
        </p:nvSpPr>
        <p:spPr>
          <a:xfrm>
            <a:off x="6228184" y="3933056"/>
            <a:ext cx="1152128" cy="432048"/>
          </a:xfrm>
          <a:prstGeom prst="frame">
            <a:avLst>
              <a:gd name="adj1" fmla="val 5030"/>
            </a:avLst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xmlns="" id="{2EA8F47F-5A88-7947-BA6F-27352287B0A1}"/>
              </a:ext>
            </a:extLst>
          </p:cNvPr>
          <p:cNvSpPr/>
          <p:nvPr/>
        </p:nvSpPr>
        <p:spPr>
          <a:xfrm>
            <a:off x="4716016" y="4725144"/>
            <a:ext cx="1080120" cy="432048"/>
          </a:xfrm>
          <a:prstGeom prst="frame">
            <a:avLst>
              <a:gd name="adj1" fmla="val 503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xmlns="" id="{A7EE1B67-72FD-974A-81A4-0881004BD52E}"/>
              </a:ext>
            </a:extLst>
          </p:cNvPr>
          <p:cNvSpPr/>
          <p:nvPr/>
        </p:nvSpPr>
        <p:spPr>
          <a:xfrm>
            <a:off x="1708898" y="5445224"/>
            <a:ext cx="1134910" cy="453968"/>
          </a:xfrm>
          <a:prstGeom prst="frame">
            <a:avLst>
              <a:gd name="adj1" fmla="val 539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06DFB54-74F9-5D43-A8AF-1F5D51BC4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0" y="179348"/>
            <a:ext cx="8341780" cy="604867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4F6DCD7D-9E74-6346-80D4-C0AE807C97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3AE2BC-2187-1549-B872-A2E03B5D238C}"/>
              </a:ext>
            </a:extLst>
          </p:cNvPr>
          <p:cNvSpPr txBox="1"/>
          <p:nvPr/>
        </p:nvSpPr>
        <p:spPr>
          <a:xfrm>
            <a:off x="3511758" y="3243444"/>
            <a:ext cx="158417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복잡했습니다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06C840-4D94-3849-9657-924D37BB40DC}"/>
              </a:ext>
            </a:extLst>
          </p:cNvPr>
          <p:cNvSpPr txBox="1"/>
          <p:nvPr/>
        </p:nvSpPr>
        <p:spPr>
          <a:xfrm>
            <a:off x="6804144" y="3738834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참가하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E23F93-F94C-8C4D-84EC-6DA73B7A8FAD}"/>
              </a:ext>
            </a:extLst>
          </p:cNvPr>
          <p:cNvSpPr txBox="1"/>
          <p:nvPr/>
        </p:nvSpPr>
        <p:spPr>
          <a:xfrm>
            <a:off x="6588120" y="5124944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인상적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0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44</a:t>
            </a:r>
            <a:r>
              <a:rPr kumimoji="1" lang="ko-KR" altLang="en-US" sz="3600" dirty="0" err="1"/>
              <a:t>를</a:t>
            </a:r>
            <a:r>
              <a:rPr kumimoji="1" lang="ko-KR" altLang="en-US" sz="3600" dirty="0"/>
              <a:t> 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object, fireworks&#10;&#10;Description automatically generated">
            <a:extLst>
              <a:ext uri="{FF2B5EF4-FFF2-40B4-BE49-F238E27FC236}">
                <a16:creationId xmlns:a16="http://schemas.microsoft.com/office/drawing/2014/main" xmlns="" id="{8EA7C2D2-BFA3-A441-BAC2-DC9BCD90E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24744"/>
            <a:ext cx="8229600" cy="506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776F385-7247-CB49-8BE4-05564D390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21"/>
            <a:ext cx="8496944" cy="5976665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9C15BFA8-E4FE-1F4B-B4C0-E54F914A8FB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C9DABC-CFC2-4846-AAD4-D79334E47F71}"/>
              </a:ext>
            </a:extLst>
          </p:cNvPr>
          <p:cNvSpPr txBox="1"/>
          <p:nvPr/>
        </p:nvSpPr>
        <p:spPr>
          <a:xfrm>
            <a:off x="1589752" y="4285388"/>
            <a:ext cx="453650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④ </a:t>
            </a:r>
            <a:r>
              <a:rPr lang="ko-KR" altLang="en-US" sz="1600" dirty="0" smtClean="0">
                <a:solidFill>
                  <a:srgbClr val="FF0000"/>
                </a:solidFill>
              </a:rPr>
              <a:t>다음 </a:t>
            </a:r>
            <a:r>
              <a:rPr lang="ko-KR" altLang="en-US" sz="1600" dirty="0">
                <a:solidFill>
                  <a:srgbClr val="FF0000"/>
                </a:solidFill>
              </a:rPr>
              <a:t>주가 아니래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다시 한 번 물어보자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1CFF683-CAED-7447-A753-AC0B178869D4}"/>
              </a:ext>
            </a:extLst>
          </p:cNvPr>
          <p:cNvSpPr txBox="1"/>
          <p:nvPr/>
        </p:nvSpPr>
        <p:spPr>
          <a:xfrm>
            <a:off x="1589752" y="5108254"/>
            <a:ext cx="417646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③ </a:t>
            </a:r>
            <a:r>
              <a:rPr lang="ko-KR" altLang="en-US" sz="1600" dirty="0" smtClean="0">
                <a:solidFill>
                  <a:srgbClr val="FF0000"/>
                </a:solidFill>
              </a:rPr>
              <a:t>토요일 </a:t>
            </a:r>
            <a:r>
              <a:rPr lang="ko-KR" altLang="en-US" sz="1600" dirty="0">
                <a:solidFill>
                  <a:srgbClr val="FF0000"/>
                </a:solidFill>
              </a:rPr>
              <a:t>오후 </a:t>
            </a:r>
            <a:r>
              <a:rPr lang="en-US" altLang="ko-KR" sz="1600" dirty="0">
                <a:solidFill>
                  <a:srgbClr val="FF0000"/>
                </a:solidFill>
              </a:rPr>
              <a:t>7</a:t>
            </a:r>
            <a:r>
              <a:rPr lang="ko-KR" altLang="en-US" sz="1600" dirty="0">
                <a:solidFill>
                  <a:srgbClr val="FF0000"/>
                </a:solidFill>
              </a:rPr>
              <a:t>시부터 </a:t>
            </a:r>
            <a:r>
              <a:rPr lang="en-US" altLang="ko-KR" sz="1600" dirty="0">
                <a:solidFill>
                  <a:srgbClr val="FF0000"/>
                </a:solidFill>
              </a:rPr>
              <a:t>8</a:t>
            </a:r>
            <a:r>
              <a:rPr lang="ko-KR" altLang="en-US" sz="1600" dirty="0">
                <a:solidFill>
                  <a:srgbClr val="FF0000"/>
                </a:solidFill>
              </a:rPr>
              <a:t>시 </a:t>
            </a:r>
            <a:r>
              <a:rPr lang="ko-KR" altLang="en-US" sz="1600" dirty="0" err="1">
                <a:solidFill>
                  <a:srgbClr val="FF0000"/>
                </a:solidFill>
              </a:rPr>
              <a:t>반까지래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0473F0-0DAA-3843-8B10-8430461D892E}"/>
              </a:ext>
            </a:extLst>
          </p:cNvPr>
          <p:cNvSpPr txBox="1"/>
          <p:nvPr/>
        </p:nvSpPr>
        <p:spPr>
          <a:xfrm>
            <a:off x="1589752" y="5900342"/>
            <a:ext cx="374441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② </a:t>
            </a:r>
            <a:r>
              <a:rPr lang="ko-KR" altLang="en-US" sz="1600" dirty="0" smtClean="0">
                <a:solidFill>
                  <a:srgbClr val="FF0000"/>
                </a:solidFill>
              </a:rPr>
              <a:t>중국에서는 </a:t>
            </a:r>
            <a:r>
              <a:rPr lang="ko-KR" altLang="en-US" sz="1600" dirty="0">
                <a:solidFill>
                  <a:srgbClr val="FF0000"/>
                </a:solidFill>
              </a:rPr>
              <a:t>쉬는 날이 아니래요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5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8B6C0F5F-0FF4-FF44-8D59-5EB8BD533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413953" cy="561662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F60C76C4-9FEA-C947-965D-22F7A0C1CBD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E8E248-F3F6-7841-BED9-DFE287A45945}"/>
              </a:ext>
            </a:extLst>
          </p:cNvPr>
          <p:cNvSpPr txBox="1"/>
          <p:nvPr/>
        </p:nvSpPr>
        <p:spPr>
          <a:xfrm>
            <a:off x="3022510" y="3280662"/>
            <a:ext cx="50405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C07A53-5B31-2E44-8504-D85A436FA809}"/>
              </a:ext>
            </a:extLst>
          </p:cNvPr>
          <p:cNvSpPr txBox="1"/>
          <p:nvPr/>
        </p:nvSpPr>
        <p:spPr>
          <a:xfrm>
            <a:off x="4499992" y="4327886"/>
            <a:ext cx="100811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이래요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4AB71D0-F35A-4F4F-8E86-A28C610E94DB}"/>
              </a:ext>
            </a:extLst>
          </p:cNvPr>
          <p:cNvSpPr txBox="1"/>
          <p:nvPr/>
        </p:nvSpPr>
        <p:spPr>
          <a:xfrm>
            <a:off x="6084168" y="4903950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이래요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xmlns="" id="{8ED4D0D6-CC44-A448-95C4-A064B490D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423"/>
            <a:ext cx="8405342" cy="5904656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9DEDE1B-8050-6A45-B5B8-DE7CA1911A8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DB9342-8C40-6545-A6A5-30883E2BA3D3}"/>
              </a:ext>
            </a:extLst>
          </p:cNvPr>
          <p:cNvSpPr txBox="1"/>
          <p:nvPr/>
        </p:nvSpPr>
        <p:spPr>
          <a:xfrm>
            <a:off x="1835696" y="3882534"/>
            <a:ext cx="460851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④ </a:t>
            </a:r>
            <a:r>
              <a:rPr lang="ko-KR" altLang="en-US" sz="1600" dirty="0" smtClean="0">
                <a:solidFill>
                  <a:srgbClr val="FF0000"/>
                </a:solidFill>
              </a:rPr>
              <a:t>머리띠는 </a:t>
            </a:r>
            <a:r>
              <a:rPr lang="ko-KR" altLang="en-US" sz="1600" dirty="0">
                <a:solidFill>
                  <a:srgbClr val="FF0000"/>
                </a:solidFill>
              </a:rPr>
              <a:t>어때</a:t>
            </a:r>
            <a:r>
              <a:rPr lang="en-US" altLang="ko-KR" sz="1600" dirty="0">
                <a:solidFill>
                  <a:srgbClr val="FF0000"/>
                </a:solidFill>
              </a:rPr>
              <a:t>?</a:t>
            </a:r>
            <a:r>
              <a:rPr lang="ko-KR" alt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 err="1">
                <a:solidFill>
                  <a:srgbClr val="FF0000"/>
                </a:solidFill>
              </a:rPr>
              <a:t>미리띠를</a:t>
            </a:r>
            <a:r>
              <a:rPr lang="ko-KR" altLang="en-US" sz="1600" dirty="0">
                <a:solidFill>
                  <a:srgbClr val="FF0000"/>
                </a:solidFill>
              </a:rPr>
              <a:t> 아주 </a:t>
            </a:r>
            <a:r>
              <a:rPr lang="ko-KR" altLang="en-US" sz="1600" dirty="0" err="1">
                <a:solidFill>
                  <a:srgbClr val="FF0000"/>
                </a:solidFill>
              </a:rPr>
              <a:t>좋아한대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9CD36D-573A-2B4A-94E4-1E116BFA3A9E}"/>
              </a:ext>
            </a:extLst>
          </p:cNvPr>
          <p:cNvSpPr txBox="1"/>
          <p:nvPr/>
        </p:nvSpPr>
        <p:spPr>
          <a:xfrm>
            <a:off x="1835696" y="4708952"/>
            <a:ext cx="388843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② </a:t>
            </a:r>
            <a:r>
              <a:rPr lang="ko-KR" altLang="en-US" sz="1600" dirty="0" smtClean="0">
                <a:solidFill>
                  <a:srgbClr val="FF0000"/>
                </a:solidFill>
              </a:rPr>
              <a:t>이 </a:t>
            </a:r>
            <a:r>
              <a:rPr lang="ko-KR" altLang="en-US" sz="1600" dirty="0">
                <a:solidFill>
                  <a:srgbClr val="FF0000"/>
                </a:solidFill>
              </a:rPr>
              <a:t>나무는 원래 꽃이 피지 않는대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6139F0-474C-B64F-B6C2-31C161E0558E}"/>
              </a:ext>
            </a:extLst>
          </p:cNvPr>
          <p:cNvSpPr txBox="1"/>
          <p:nvPr/>
        </p:nvSpPr>
        <p:spPr>
          <a:xfrm>
            <a:off x="1835696" y="5538718"/>
            <a:ext cx="475252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① </a:t>
            </a:r>
            <a:r>
              <a:rPr lang="ko-KR" altLang="en-US" sz="1600" dirty="0" smtClean="0">
                <a:solidFill>
                  <a:srgbClr val="FF0000"/>
                </a:solidFill>
              </a:rPr>
              <a:t>우리도 </a:t>
            </a:r>
            <a:r>
              <a:rPr lang="ko-KR" altLang="en-US" sz="1600" dirty="0">
                <a:solidFill>
                  <a:srgbClr val="FF0000"/>
                </a:solidFill>
              </a:rPr>
              <a:t>갈 거야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아빠가 다음 주에 </a:t>
            </a:r>
            <a:r>
              <a:rPr lang="ko-KR" altLang="en-US" sz="1600" dirty="0" err="1">
                <a:solidFill>
                  <a:srgbClr val="FF0000"/>
                </a:solidFill>
              </a:rPr>
              <a:t>쉬신대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6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F780989-47B7-0F41-92BA-C58352086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26" y="404664"/>
            <a:ext cx="8505948" cy="583264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B832823D-25FF-4D44-A451-D861AFED615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240B285-6084-1347-B076-72E88AD9A670}"/>
              </a:ext>
            </a:extLst>
          </p:cNvPr>
          <p:cNvSpPr txBox="1"/>
          <p:nvPr/>
        </p:nvSpPr>
        <p:spPr>
          <a:xfrm>
            <a:off x="4355976" y="2845538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축구한대요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D3AEBE-2D25-554B-87FD-9053C2CD1192}"/>
              </a:ext>
            </a:extLst>
          </p:cNvPr>
          <p:cNvSpPr txBox="1"/>
          <p:nvPr/>
        </p:nvSpPr>
        <p:spPr>
          <a:xfrm>
            <a:off x="5724128" y="4420422"/>
            <a:ext cx="115212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좋아한대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EE62D0-0EBD-8543-B14E-92B431909C77}"/>
              </a:ext>
            </a:extLst>
          </p:cNvPr>
          <p:cNvSpPr txBox="1"/>
          <p:nvPr/>
        </p:nvSpPr>
        <p:spPr>
          <a:xfrm>
            <a:off x="4355976" y="5581842"/>
            <a:ext cx="6480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본대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3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xmlns="" id="{FCD1169D-6155-E948-8816-E5EDD4088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7" y="260648"/>
            <a:ext cx="8280920" cy="583264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ECAA829-524D-1146-8134-B02038B5756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xmlns="" id="{7E209E30-B78E-2B40-9569-AABA4F69E742}"/>
              </a:ext>
            </a:extLst>
          </p:cNvPr>
          <p:cNvSpPr/>
          <p:nvPr/>
        </p:nvSpPr>
        <p:spPr>
          <a:xfrm>
            <a:off x="6546442" y="1484784"/>
            <a:ext cx="2232248" cy="1584176"/>
          </a:xfrm>
          <a:prstGeom prst="cloudCallout">
            <a:avLst>
              <a:gd name="adj1" fmla="val -53451"/>
              <a:gd name="adj2" fmla="val 587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답이 뭘까요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10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Flipgrid</a:t>
            </a:r>
            <a:r>
              <a:rPr lang="ko-KR" altLang="en-US" sz="3200" dirty="0" smtClean="0"/>
              <a:t>에서 </a:t>
            </a:r>
            <a:r>
              <a:rPr lang="ko-KR" altLang="en-US" sz="3200" dirty="0"/>
              <a:t>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2548874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Flipgrid</a:t>
            </a:r>
            <a:r>
              <a:rPr lang="ko-KR" altLang="en-US" sz="2400" dirty="0" smtClean="0">
                <a:solidFill>
                  <a:schemeClr val="tx1"/>
                </a:solidFill>
              </a:rPr>
              <a:t>에서 </a:t>
            </a:r>
            <a:r>
              <a:rPr lang="ko-KR" altLang="en-US" sz="2400" dirty="0">
                <a:solidFill>
                  <a:schemeClr val="tx1"/>
                </a:solidFill>
              </a:rPr>
              <a:t>교사가 영상 녹화를 해서 과제를 남기고 학생들이 과제를 영상으로 제출하기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교사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Flipgrid.com</a:t>
            </a:r>
            <a:r>
              <a:rPr lang="ko-KR" altLang="en-US" sz="2400" dirty="0" smtClean="0">
                <a:solidFill>
                  <a:schemeClr val="tx1"/>
                </a:solidFill>
              </a:rPr>
              <a:t>으로 </a:t>
            </a:r>
            <a:r>
              <a:rPr lang="ko-KR" altLang="en-US" sz="2400" dirty="0">
                <a:solidFill>
                  <a:schemeClr val="tx1"/>
                </a:solidFill>
              </a:rPr>
              <a:t>들어가 </a:t>
            </a:r>
            <a:r>
              <a:rPr lang="en-US" sz="2400" dirty="0">
                <a:solidFill>
                  <a:schemeClr val="tx1"/>
                </a:solidFill>
              </a:rPr>
              <a:t>sign </a:t>
            </a:r>
            <a:r>
              <a:rPr lang="en-US" sz="2400" dirty="0" smtClean="0">
                <a:solidFill>
                  <a:schemeClr val="tx1"/>
                </a:solidFill>
              </a:rPr>
              <a:t>up</a:t>
            </a:r>
            <a:r>
              <a:rPr lang="ko-KR" altLang="en-US" sz="2400" dirty="0" smtClean="0">
                <a:solidFill>
                  <a:schemeClr val="tx1"/>
                </a:solidFill>
              </a:rPr>
              <a:t>을 </a:t>
            </a:r>
            <a:r>
              <a:rPr lang="ko-KR" altLang="en-US" sz="2400" dirty="0">
                <a:solidFill>
                  <a:schemeClr val="tx1"/>
                </a:solidFill>
              </a:rPr>
              <a:t>하고 반을 새로 만들어 자유롭게 사용하면 됨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무료 사이트</a:t>
            </a:r>
            <a:r>
              <a:rPr lang="en-US" altLang="ko-KR" sz="24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학생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오늘의 과제 </a:t>
            </a:r>
            <a:r>
              <a:rPr lang="en-US" altLang="ko-KR" sz="2400" dirty="0">
                <a:solidFill>
                  <a:schemeClr val="tx1"/>
                </a:solidFill>
              </a:rPr>
              <a:t>–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곳</a:t>
            </a:r>
            <a:r>
              <a:rPr lang="en-US" altLang="ko-KR" sz="2400" dirty="0">
                <a:solidFill>
                  <a:schemeClr val="tx1"/>
                </a:solidFill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</a:rPr>
              <a:t>에 대해 이야기 하기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나라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지역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여행지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장소 등</a:t>
            </a:r>
            <a:r>
              <a:rPr lang="en-US" altLang="ko-KR" sz="2400" dirty="0">
                <a:solidFill>
                  <a:schemeClr val="tx1"/>
                </a:solidFill>
              </a:rPr>
              <a:t>)</a:t>
            </a:r>
            <a: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US" sz="24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lvl="3"/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20FD400-FF73-BC4E-B05A-A88B766EC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21088"/>
            <a:ext cx="8229600" cy="210779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8E6A3F91-C0B7-C54E-8626-E0C295B184B0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84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08517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100" dirty="0"/>
              <a:t>1.</a:t>
            </a:r>
            <a:r>
              <a:rPr lang="ko-KR" altLang="en-US" sz="2100" dirty="0"/>
              <a:t> </a:t>
            </a:r>
            <a:r>
              <a:rPr lang="x-none" altLang="en-US" sz="2100" dirty="0"/>
              <a:t>오늘의</a:t>
            </a:r>
            <a:r>
              <a:rPr lang="ko-KR" altLang="en-US" sz="2100" dirty="0"/>
              <a:t> </a:t>
            </a:r>
            <a:r>
              <a:rPr lang="en-US" altLang="ko-KR" sz="2100" dirty="0"/>
              <a:t>5</a:t>
            </a:r>
            <a:r>
              <a:rPr lang="ko-KR" altLang="en-US" sz="2100" dirty="0"/>
              <a:t>과 문법 </a:t>
            </a:r>
            <a:r>
              <a:rPr lang="en-US" altLang="x-none" sz="2100" dirty="0"/>
              <a:t>PPT </a:t>
            </a:r>
            <a:r>
              <a:rPr lang="x-none" altLang="x-none" sz="2100" dirty="0"/>
              <a:t>복습</a:t>
            </a:r>
            <a:r>
              <a:rPr lang="x-none" altLang="en-US" sz="2100" dirty="0"/>
              <a:t>하기</a:t>
            </a:r>
            <a:endParaRPr lang="x-none" altLang="x-none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100" dirty="0"/>
              <a:t>    </a:t>
            </a:r>
            <a:r>
              <a:rPr lang="en-US" altLang="ko-KR" sz="2100" dirty="0" smtClean="0"/>
              <a:t>&lt;</a:t>
            </a:r>
            <a:r>
              <a:rPr lang="ko-KR" altLang="en-US" sz="2100" dirty="0" smtClean="0"/>
              <a:t>김치는 어떻게 만들어요</a:t>
            </a:r>
            <a:r>
              <a:rPr lang="en-US" altLang="ko-KR" sz="2100" dirty="0" smtClean="0"/>
              <a:t>?&gt; </a:t>
            </a:r>
            <a:r>
              <a:rPr lang="ko-KR" altLang="en-US" sz="2100" dirty="0" smtClean="0"/>
              <a:t>영상 </a:t>
            </a:r>
            <a:r>
              <a:rPr lang="x-none" altLang="x-none" sz="2100" dirty="0"/>
              <a:t>질문에 답하기</a:t>
            </a:r>
            <a:endParaRPr lang="en-US" altLang="x-none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100" dirty="0"/>
              <a:t>    </a:t>
            </a:r>
            <a:r>
              <a:rPr lang="en-US" altLang="ko-KR" sz="2100" dirty="0" smtClean="0"/>
              <a:t>‘</a:t>
            </a:r>
            <a:r>
              <a:rPr lang="ko-KR" altLang="en-US" sz="2100" dirty="0" smtClean="0"/>
              <a:t>오늘 배운 이야기에 대한 편지 쓰기</a:t>
            </a:r>
            <a:r>
              <a:rPr lang="en-US" altLang="ko-KR" sz="2100" dirty="0" smtClean="0"/>
              <a:t>’ </a:t>
            </a:r>
            <a:r>
              <a:rPr lang="ko-KR" altLang="en-US" sz="2100" dirty="0" smtClean="0"/>
              <a:t>글쓰기 숙제 하기</a:t>
            </a:r>
            <a:r>
              <a:rPr lang="x-none" altLang="x-none" sz="2100" dirty="0" smtClean="0"/>
              <a:t> </a:t>
            </a:r>
            <a:r>
              <a:rPr lang="en-US" altLang="x-none" sz="2100" dirty="0" smtClean="0"/>
              <a:t> </a:t>
            </a:r>
            <a:endParaRPr lang="x-none" altLang="x-none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100" dirty="0"/>
              <a:t>2.</a:t>
            </a:r>
            <a:r>
              <a:rPr lang="ko-KR" altLang="en-US" sz="2100" dirty="0"/>
              <a:t> </a:t>
            </a:r>
            <a:r>
              <a:rPr lang="en-US" altLang="ko-KR" sz="2100" dirty="0" smtClean="0"/>
              <a:t>Quizlet</a:t>
            </a:r>
            <a:r>
              <a:rPr lang="ko-KR" altLang="en-US" sz="2100" dirty="0" smtClean="0"/>
              <a:t>으로 </a:t>
            </a:r>
            <a:r>
              <a:rPr lang="ko-KR" altLang="en-US" sz="2100" dirty="0"/>
              <a:t>단어 공부하기</a:t>
            </a:r>
            <a:endParaRPr lang="en-US" altLang="ko-KR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ko-KR" altLang="en-US" sz="2100" dirty="0"/>
              <a:t>   </a:t>
            </a:r>
            <a:r>
              <a:rPr lang="en-US" sz="2100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http://gg.gg/i69tl</a:t>
            </a:r>
            <a:endParaRPr lang="en-US" altLang="ko-KR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100" dirty="0"/>
              <a:t>3.</a:t>
            </a:r>
            <a:r>
              <a:rPr lang="ko-KR" altLang="en-US" sz="2100" dirty="0"/>
              <a:t> </a:t>
            </a:r>
            <a:r>
              <a:rPr lang="en-US" altLang="ko-KR" sz="2100" dirty="0"/>
              <a:t>Workbook P</a:t>
            </a:r>
            <a:r>
              <a:rPr lang="en-US" altLang="ko-KR" sz="2100" dirty="0" smtClean="0"/>
              <a:t>. 22-25</a:t>
            </a:r>
            <a:r>
              <a:rPr lang="ko-KR" altLang="en-US" sz="2100" dirty="0" smtClean="0"/>
              <a:t> </a:t>
            </a:r>
            <a:r>
              <a:rPr lang="ko-KR" altLang="en-US" sz="2100" dirty="0"/>
              <a:t>문제 풀기 </a:t>
            </a:r>
            <a:r>
              <a:rPr lang="en-US" altLang="ko-KR" sz="2100" dirty="0"/>
              <a:t>(5</a:t>
            </a:r>
            <a:r>
              <a:rPr lang="ko-KR" altLang="en-US" sz="2100" dirty="0"/>
              <a:t>과</a:t>
            </a:r>
            <a:r>
              <a:rPr lang="en-US" altLang="ko-KR" sz="2100" dirty="0"/>
              <a:t>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100" dirty="0"/>
              <a:t>4.</a:t>
            </a:r>
            <a:r>
              <a:rPr lang="ko-KR" altLang="en-US" sz="2100" dirty="0"/>
              <a:t> </a:t>
            </a:r>
            <a:r>
              <a:rPr lang="en-US" altLang="ko-KR" sz="2100" dirty="0" smtClean="0"/>
              <a:t>&lt;</a:t>
            </a:r>
            <a:r>
              <a:rPr lang="ko-KR" altLang="en-US" sz="2100" dirty="0" smtClean="0"/>
              <a:t>한국의 전통 시장</a:t>
            </a:r>
            <a:r>
              <a:rPr lang="en-US" altLang="ko-KR" sz="2100" dirty="0" smtClean="0"/>
              <a:t>&gt;</a:t>
            </a:r>
            <a:r>
              <a:rPr lang="ko-KR" altLang="en-US" sz="2100" dirty="0" smtClean="0"/>
              <a:t> </a:t>
            </a:r>
            <a:r>
              <a:rPr lang="ko-KR" altLang="en-US" sz="2100" dirty="0"/>
              <a:t>영상 질문에 </a:t>
            </a:r>
            <a:r>
              <a:rPr lang="ko-KR" altLang="en-US" sz="2100" dirty="0" smtClean="0"/>
              <a:t>답하기</a:t>
            </a:r>
            <a:endParaRPr lang="en-US" altLang="ko-KR" sz="2100" dirty="0" smtClean="0"/>
          </a:p>
          <a:p>
            <a:pPr marL="0" indent="0">
              <a:buNone/>
              <a:defRPr/>
            </a:pPr>
            <a:r>
              <a:rPr lang="en-US" altLang="ko-KR" sz="2100" dirty="0" smtClean="0"/>
              <a:t>5. </a:t>
            </a:r>
            <a:r>
              <a:rPr lang="en-US" altLang="ko-KR" sz="2100" dirty="0" err="1" smtClean="0"/>
              <a:t>Flipgrid</a:t>
            </a:r>
            <a:r>
              <a:rPr lang="ko-KR" altLang="en-US" sz="2100" dirty="0" smtClean="0"/>
              <a:t>에서 </a:t>
            </a:r>
            <a:r>
              <a:rPr lang="ko-KR" altLang="en-US" sz="2100" dirty="0"/>
              <a:t>말하기 영상 녹화 과제 하기</a:t>
            </a:r>
            <a:endParaRPr lang="en-US" altLang="ko-KR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x-none" sz="2100" dirty="0" smtClean="0"/>
              <a:t>6</a:t>
            </a:r>
            <a:r>
              <a:rPr lang="en-US" altLang="x-none" sz="2100" dirty="0" smtClean="0"/>
              <a:t>. </a:t>
            </a:r>
            <a:r>
              <a:rPr lang="x-none" altLang="x-none" sz="2100" dirty="0"/>
              <a:t>일기</a:t>
            </a:r>
            <a:r>
              <a:rPr lang="en-US" altLang="x-none" sz="2100" dirty="0"/>
              <a:t> 1</a:t>
            </a:r>
            <a:r>
              <a:rPr lang="x-none" altLang="x-none" sz="2100" dirty="0"/>
              <a:t>주일</a:t>
            </a:r>
            <a:r>
              <a:rPr lang="en-US" altLang="x-none" sz="2100" dirty="0"/>
              <a:t> 1</a:t>
            </a:r>
            <a:r>
              <a:rPr lang="x-none" altLang="x-none" sz="2100" dirty="0" smtClean="0"/>
              <a:t>회</a:t>
            </a:r>
            <a:r>
              <a:rPr lang="en-US" altLang="x-none" sz="2100" dirty="0" smtClean="0"/>
              <a:t> </a:t>
            </a:r>
            <a:r>
              <a:rPr lang="x-none" altLang="x-none" sz="2100" dirty="0" smtClean="0"/>
              <a:t>이상 </a:t>
            </a:r>
            <a:r>
              <a:rPr lang="x-none" altLang="en-US" sz="2100" dirty="0"/>
              <a:t>쓰기</a:t>
            </a:r>
            <a:endParaRPr lang="x-none" altLang="x-none" sz="21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100" dirty="0"/>
              <a:t>7</a:t>
            </a:r>
            <a:r>
              <a:rPr lang="en-US" altLang="ko-KR" sz="2100" dirty="0" smtClean="0"/>
              <a:t>.</a:t>
            </a:r>
            <a:r>
              <a:rPr lang="ko-KR" altLang="en-US" sz="2100" dirty="0" smtClean="0"/>
              <a:t> </a:t>
            </a:r>
            <a:r>
              <a:rPr lang="ko-KR" altLang="en-US" sz="2100" dirty="0"/>
              <a:t>한국 동화책 </a:t>
            </a:r>
            <a:r>
              <a:rPr lang="en-US" altLang="ko-KR" sz="2100" dirty="0"/>
              <a:t>1</a:t>
            </a:r>
            <a:r>
              <a:rPr lang="ko-KR" altLang="en-US" sz="2100" dirty="0"/>
              <a:t>권 </a:t>
            </a:r>
            <a:r>
              <a:rPr lang="x-none" altLang="x-none" sz="2100" dirty="0"/>
              <a:t>읽고 내용 요약</a:t>
            </a:r>
            <a:r>
              <a:rPr lang="x-none" altLang="en-US" sz="2100" dirty="0"/>
              <a:t> </a:t>
            </a:r>
            <a:r>
              <a:rPr lang="en-US" altLang="x-none" sz="2100" dirty="0"/>
              <a:t>(</a:t>
            </a:r>
            <a:r>
              <a:rPr lang="ko-KR" altLang="en-US" sz="2100" dirty="0"/>
              <a:t>선택 숙제</a:t>
            </a:r>
            <a:r>
              <a:rPr lang="en-US" altLang="ko-KR" sz="2100" dirty="0" smtClean="0"/>
              <a:t>)</a:t>
            </a:r>
            <a:endParaRPr kumimoji="1" lang="en-US" altLang="en-US" sz="21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7"/>
            <a:ext cx="7886700" cy="108012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80520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325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500" dirty="0">
                <a:solidFill>
                  <a:schemeClr val="tx1"/>
                </a:solidFill>
              </a:rPr>
              <a:t>1. </a:t>
            </a:r>
            <a:r>
              <a:rPr lang="ko-KR" altLang="en-US" sz="5500" dirty="0">
                <a:solidFill>
                  <a:schemeClr val="tx1"/>
                </a:solidFill>
              </a:rPr>
              <a:t>참조 교재</a:t>
            </a: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</a:t>
            </a:r>
            <a:r>
              <a:rPr lang="en-US" altLang="ko-KR" sz="5500" dirty="0">
                <a:solidFill>
                  <a:schemeClr val="tx1"/>
                </a:solidFill>
              </a:rPr>
              <a:t>1)</a:t>
            </a:r>
            <a:r>
              <a:rPr lang="ko-KR" altLang="en-US" sz="55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500" dirty="0">
                <a:solidFill>
                  <a:schemeClr val="tx1"/>
                </a:solidFill>
              </a:rPr>
              <a:t>3-2 (</a:t>
            </a:r>
            <a:r>
              <a:rPr lang="ko-KR" altLang="en-US" sz="5500" dirty="0">
                <a:solidFill>
                  <a:schemeClr val="tx1"/>
                </a:solidFill>
              </a:rPr>
              <a:t>영어권</a:t>
            </a:r>
            <a:r>
              <a:rPr lang="en-US" altLang="ko-KR" sz="5500" dirty="0">
                <a:solidFill>
                  <a:schemeClr val="tx1"/>
                </a:solidFill>
              </a:rPr>
              <a:t>)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r>
              <a:rPr lang="en-US" altLang="ko-KR" sz="55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</a:t>
            </a:r>
            <a:r>
              <a:rPr lang="en-US" altLang="ko-KR" sz="5500" dirty="0">
                <a:solidFill>
                  <a:schemeClr val="tx1"/>
                </a:solidFill>
              </a:rPr>
              <a:t>2)</a:t>
            </a:r>
            <a:r>
              <a:rPr lang="ko-KR" altLang="en-US" sz="55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500" dirty="0">
                <a:solidFill>
                  <a:schemeClr val="tx1"/>
                </a:solidFill>
              </a:rPr>
              <a:t>3-2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r>
              <a:rPr lang="en-US" altLang="ko-KR" sz="5500" dirty="0">
                <a:solidFill>
                  <a:schemeClr val="tx1"/>
                </a:solidFill>
              </a:rPr>
              <a:t>(</a:t>
            </a:r>
            <a:r>
              <a:rPr lang="ko-KR" altLang="en-US" sz="5500" dirty="0">
                <a:solidFill>
                  <a:schemeClr val="tx1"/>
                </a:solidFill>
              </a:rPr>
              <a:t>범용</a:t>
            </a:r>
            <a:r>
              <a:rPr lang="en-US" altLang="ko-KR" sz="5500" dirty="0">
                <a:solidFill>
                  <a:schemeClr val="tx1"/>
                </a:solidFill>
              </a:rPr>
              <a:t>)</a:t>
            </a:r>
            <a:r>
              <a:rPr lang="ko-KR" altLang="en-US" sz="5500" dirty="0">
                <a:solidFill>
                  <a:schemeClr val="tx1"/>
                </a:solidFill>
              </a:rPr>
              <a:t>   </a:t>
            </a:r>
            <a:r>
              <a:rPr lang="en-US" altLang="ko-KR" sz="55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endParaRPr lang="en-US" altLang="ko-KR" sz="55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500" dirty="0">
                <a:solidFill>
                  <a:schemeClr val="tx1"/>
                </a:solidFill>
              </a:rPr>
              <a:t>2.</a:t>
            </a:r>
            <a:r>
              <a:rPr lang="ko-KR" altLang="en-US" sz="5500" dirty="0">
                <a:solidFill>
                  <a:schemeClr val="tx1"/>
                </a:solidFill>
              </a:rPr>
              <a:t> 참조 자료</a:t>
            </a:r>
            <a:endParaRPr lang="en-US" altLang="ko-KR" sz="55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 </a:t>
            </a:r>
            <a:r>
              <a:rPr lang="en-US" sz="5500" dirty="0">
                <a:solidFill>
                  <a:schemeClr val="tx1"/>
                </a:solidFill>
              </a:rPr>
              <a:t>KLEAR Textbook </a:t>
            </a:r>
            <a:r>
              <a:rPr lang="en-US" sz="5500" dirty="0" smtClean="0">
                <a:solidFill>
                  <a:schemeClr val="tx1"/>
                </a:solidFill>
              </a:rPr>
              <a:t> 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r>
              <a:rPr lang="en-US" altLang="ko-KR" sz="5500" smtClean="0">
                <a:solidFill>
                  <a:schemeClr val="tx1"/>
                </a:solidFill>
              </a:rPr>
              <a:t>➭  </a:t>
            </a:r>
            <a:r>
              <a:rPr lang="en-US" sz="5500" dirty="0">
                <a:solidFill>
                  <a:schemeClr val="tx1"/>
                </a:solidFill>
              </a:rPr>
              <a:t>https://kleartextbook.com</a:t>
            </a:r>
            <a:r>
              <a:rPr lang="en-US" sz="5500" dirty="0" smtClean="0">
                <a:solidFill>
                  <a:schemeClr val="tx1"/>
                </a:solidFill>
              </a:rPr>
              <a:t>/</a:t>
            </a:r>
            <a:endParaRPr lang="en-US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5500" dirty="0">
                <a:solidFill>
                  <a:schemeClr val="tx1"/>
                </a:solidFill>
              </a:rPr>
              <a:t>-</a:t>
            </a:r>
            <a:r>
              <a:rPr lang="ko-KR" altLang="en-US" sz="5500" dirty="0">
                <a:solidFill>
                  <a:schemeClr val="tx1"/>
                </a:solidFill>
              </a:rPr>
              <a:t>초급 </a:t>
            </a:r>
            <a:r>
              <a:rPr lang="en-US" altLang="ko-KR" sz="5500" dirty="0">
                <a:solidFill>
                  <a:schemeClr val="tx1"/>
                </a:solidFill>
              </a:rPr>
              <a:t>(</a:t>
            </a:r>
            <a:r>
              <a:rPr lang="ko-KR" altLang="en-US" sz="5500" dirty="0">
                <a:solidFill>
                  <a:schemeClr val="tx1"/>
                </a:solidFill>
              </a:rPr>
              <a:t>연대한국학당</a:t>
            </a:r>
            <a:r>
              <a:rPr lang="en-US" altLang="ko-KR" sz="55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500" dirty="0" smtClean="0">
                <a:solidFill>
                  <a:schemeClr val="tx1"/>
                </a:solidFill>
              </a:rPr>
              <a:t>   </a:t>
            </a:r>
            <a:endParaRPr lang="en-US" sz="5500" dirty="0" smtClean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500" dirty="0" smtClean="0">
                <a:solidFill>
                  <a:schemeClr val="tx1"/>
                </a:solidFill>
              </a:rPr>
              <a:t>3</a:t>
            </a:r>
            <a:r>
              <a:rPr lang="en-US" sz="5500" dirty="0">
                <a:solidFill>
                  <a:schemeClr val="tx1"/>
                </a:solidFill>
              </a:rPr>
              <a:t>. </a:t>
            </a:r>
            <a:r>
              <a:rPr lang="ko-KR" altLang="en-US" sz="5500" dirty="0">
                <a:solidFill>
                  <a:schemeClr val="tx1"/>
                </a:solidFill>
              </a:rPr>
              <a:t>이미지 </a:t>
            </a:r>
            <a:r>
              <a:rPr lang="ko-KR" altLang="en-US" sz="55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5500" dirty="0">
                <a:solidFill>
                  <a:schemeClr val="tx1"/>
                </a:solidFill>
              </a:rPr>
              <a:t>➭  </a:t>
            </a:r>
            <a:r>
              <a:rPr lang="en-US" altLang="ko-KR" sz="5500" dirty="0" smtClean="0">
                <a:solidFill>
                  <a:schemeClr val="tx1"/>
                </a:solidFill>
              </a:rPr>
              <a:t>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500" dirty="0">
                <a:solidFill>
                  <a:schemeClr val="tx1"/>
                </a:solidFill>
              </a:rPr>
              <a:t>4.</a:t>
            </a:r>
            <a:r>
              <a:rPr lang="ko-KR" altLang="en-US" sz="5500" dirty="0">
                <a:solidFill>
                  <a:schemeClr val="tx1"/>
                </a:solidFill>
              </a:rPr>
              <a:t> 영상 </a:t>
            </a:r>
            <a:r>
              <a:rPr lang="ko-KR" altLang="en-US" sz="5500" dirty="0" smtClean="0">
                <a:solidFill>
                  <a:schemeClr val="tx1"/>
                </a:solidFill>
              </a:rPr>
              <a:t>출처   </a:t>
            </a:r>
            <a:r>
              <a:rPr lang="en-US" altLang="ko-KR" sz="5500" dirty="0">
                <a:solidFill>
                  <a:schemeClr val="tx1"/>
                </a:solidFill>
              </a:rPr>
              <a:t>➭</a:t>
            </a:r>
            <a:r>
              <a:rPr lang="ko-KR" altLang="en-US" sz="5500" dirty="0">
                <a:solidFill>
                  <a:schemeClr val="tx1"/>
                </a:solidFill>
              </a:rPr>
              <a:t> </a:t>
            </a:r>
            <a:r>
              <a:rPr lang="en-US" altLang="ko-KR" sz="5500" dirty="0" err="1">
                <a:solidFill>
                  <a:schemeClr val="tx1"/>
                </a:solidFill>
              </a:rPr>
              <a:t>Youtube</a:t>
            </a: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</a:t>
            </a:r>
            <a:r>
              <a:rPr lang="en-US" sz="5500" dirty="0">
                <a:solidFill>
                  <a:schemeClr val="tx1"/>
                </a:solidFill>
              </a:rPr>
              <a:t>https://www.youtube.com/watch?v=gtentVv7W9s</a:t>
            </a:r>
            <a:endParaRPr lang="en-US" sz="55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500" dirty="0">
                <a:solidFill>
                  <a:schemeClr val="tx1"/>
                </a:solidFill>
              </a:rPr>
              <a:t>   </a:t>
            </a:r>
            <a:r>
              <a:rPr lang="en-US" sz="5500" dirty="0">
                <a:solidFill>
                  <a:schemeClr val="tx1"/>
                </a:solidFill>
              </a:rPr>
              <a:t>https://www.youtube.com/watch?v=Oz2vmtE0Tss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 smtClean="0"/>
              <a:t>P. 44</a:t>
            </a:r>
            <a:r>
              <a:rPr kumimoji="1" lang="ko-KR" altLang="en-US" sz="2800" dirty="0" smtClean="0"/>
              <a:t>를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96DD3B3-92E0-7648-958B-7C1F840AC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980728"/>
            <a:ext cx="8388424" cy="534815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AFEEEA7-A826-B747-83F0-E35C9BFD32C2}"/>
              </a:ext>
            </a:extLst>
          </p:cNvPr>
          <p:cNvCxnSpPr>
            <a:cxnSpLocks/>
          </p:cNvCxnSpPr>
          <p:nvPr/>
        </p:nvCxnSpPr>
        <p:spPr>
          <a:xfrm>
            <a:off x="3221920" y="3212976"/>
            <a:ext cx="294578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Track 013" descr="Track 013">
            <a:hlinkClick r:id="" action="ppaction://media"/>
            <a:extLst>
              <a:ext uri="{FF2B5EF4-FFF2-40B4-BE49-F238E27FC236}">
                <a16:creationId xmlns:a16="http://schemas.microsoft.com/office/drawing/2014/main" xmlns="" id="{B80AE645-04D8-2D49-BB0D-A015064A10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6336" y="2616200"/>
            <a:ext cx="812800" cy="81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3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247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45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screenshot, refrigerator&#10;&#10;Description automatically generated">
            <a:extLst>
              <a:ext uri="{FF2B5EF4-FFF2-40B4-BE49-F238E27FC236}">
                <a16:creationId xmlns:a16="http://schemas.microsoft.com/office/drawing/2014/main" xmlns="" id="{493B66D0-570F-CD4D-B77D-0C393BA0C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23329"/>
            <a:ext cx="8229600" cy="53724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6E90947-395C-6F4D-9395-D1BD17A8EB0C}"/>
              </a:ext>
            </a:extLst>
          </p:cNvPr>
          <p:cNvSpPr txBox="1"/>
          <p:nvPr/>
        </p:nvSpPr>
        <p:spPr>
          <a:xfrm>
            <a:off x="755576" y="2060848"/>
            <a:ext cx="172819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불꽃놀이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3D2A0D-AC8A-DD4B-A5A9-52BA52FF8702}"/>
              </a:ext>
            </a:extLst>
          </p:cNvPr>
          <p:cNvSpPr txBox="1"/>
          <p:nvPr/>
        </p:nvSpPr>
        <p:spPr>
          <a:xfrm>
            <a:off x="4427984" y="1988840"/>
            <a:ext cx="12961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야경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1B28DAA-4C13-6448-A238-B9636B7A987C}"/>
              </a:ext>
            </a:extLst>
          </p:cNvPr>
          <p:cNvSpPr txBox="1"/>
          <p:nvPr/>
        </p:nvSpPr>
        <p:spPr>
          <a:xfrm>
            <a:off x="755576" y="4221088"/>
            <a:ext cx="194421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먹을 거리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C3F207-2855-3B40-A5B0-73550D59BB10}"/>
              </a:ext>
            </a:extLst>
          </p:cNvPr>
          <p:cNvSpPr txBox="1"/>
          <p:nvPr/>
        </p:nvSpPr>
        <p:spPr>
          <a:xfrm>
            <a:off x="3995936" y="4077072"/>
            <a:ext cx="144016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구경꾼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6163BD4-0D31-3F4D-B4F4-2746A301887F}"/>
              </a:ext>
            </a:extLst>
          </p:cNvPr>
          <p:cNvSpPr txBox="1"/>
          <p:nvPr/>
        </p:nvSpPr>
        <p:spPr>
          <a:xfrm>
            <a:off x="971600" y="5689507"/>
            <a:ext cx="22322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참가하다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8DF40F-E92E-5A48-9E3E-165BFCD7B268}"/>
              </a:ext>
            </a:extLst>
          </p:cNvPr>
          <p:cNvSpPr txBox="1"/>
          <p:nvPr/>
        </p:nvSpPr>
        <p:spPr>
          <a:xfrm>
            <a:off x="3707904" y="5689507"/>
            <a:ext cx="201622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복잡하다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5434853-41FF-2949-9E0D-4003AFA79E31}"/>
              </a:ext>
            </a:extLst>
          </p:cNvPr>
          <p:cNvSpPr txBox="1"/>
          <p:nvPr/>
        </p:nvSpPr>
        <p:spPr>
          <a:xfrm>
            <a:off x="6372200" y="5689507"/>
            <a:ext cx="2314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인상적이다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3AABC0-AE57-694E-B5DB-C0A14AF0053C}"/>
              </a:ext>
            </a:extLst>
          </p:cNvPr>
          <p:cNvSpPr txBox="1"/>
          <p:nvPr/>
        </p:nvSpPr>
        <p:spPr>
          <a:xfrm>
            <a:off x="6228184" y="5085184"/>
            <a:ext cx="245861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폭죽을 터뜨리다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endParaRPr lang="en-US" sz="32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xmlns="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21923630-587A-1D49-A7DA-52B6C7722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3586"/>
            <a:ext cx="8435280" cy="53481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C36994-57B4-A448-A52F-DD866AC8FFE8}"/>
              </a:ext>
            </a:extLst>
          </p:cNvPr>
          <p:cNvSpPr txBox="1"/>
          <p:nvPr/>
        </p:nvSpPr>
        <p:spPr>
          <a:xfrm>
            <a:off x="5597756" y="3267024"/>
            <a:ext cx="1206492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smtClean="0">
                <a:solidFill>
                  <a:srgbClr val="FF0000"/>
                </a:solidFill>
              </a:rPr>
              <a:t>야경</a:t>
            </a:r>
            <a:r>
              <a:rPr lang="ko-KR" altLang="en-US" sz="2400">
                <a:solidFill>
                  <a:srgbClr val="FF0000"/>
                </a:solidFill>
              </a:rPr>
              <a:t>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D5AAC8-4DEC-D147-A681-BB255D14F62B}"/>
              </a:ext>
            </a:extLst>
          </p:cNvPr>
          <p:cNvSpPr txBox="1"/>
          <p:nvPr/>
        </p:nvSpPr>
        <p:spPr>
          <a:xfrm>
            <a:off x="5220072" y="4275136"/>
            <a:ext cx="1728192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smtClean="0">
                <a:solidFill>
                  <a:srgbClr val="FF0000"/>
                </a:solidFill>
              </a:rPr>
              <a:t>먹을거리가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890457-EB8B-134E-8699-F3006C26609B}"/>
              </a:ext>
            </a:extLst>
          </p:cNvPr>
          <p:cNvSpPr txBox="1"/>
          <p:nvPr/>
        </p:nvSpPr>
        <p:spPr>
          <a:xfrm>
            <a:off x="2987824" y="5211240"/>
            <a:ext cx="1476075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smtClean="0">
                <a:solidFill>
                  <a:srgbClr val="FF0000"/>
                </a:solidFill>
              </a:rPr>
              <a:t>구경꾼이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132856"/>
            <a:ext cx="8238937" cy="2118961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5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토요일에 불꽃 축제가 있대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gg.gg/i69tl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       </a:t>
            </a:r>
            <a:r>
              <a:rPr lang="ko-KR" altLang="en-US" sz="2800" dirty="0"/>
              <a:t>문법 및 표현</a:t>
            </a:r>
            <a:r>
              <a:rPr lang="en-US" altLang="ko-KR" sz="2800" dirty="0"/>
              <a:t>   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46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644CD7D-DD6F-6948-A4A5-CBB4FCCDB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49694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6867</TotalTime>
  <Words>1535</Words>
  <Application>Microsoft Office PowerPoint</Application>
  <PresentationFormat>On-screen Show (4:3)</PresentationFormat>
  <Paragraphs>364</Paragraphs>
  <Slides>48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Arial Unicode MS</vt:lpstr>
      <vt:lpstr>Gill Sans</vt:lpstr>
      <vt:lpstr>Gulim</vt:lpstr>
      <vt:lpstr>Gulim</vt:lpstr>
      <vt:lpstr>맑은 고딕</vt:lpstr>
      <vt:lpstr>맑은 고딕</vt:lpstr>
      <vt:lpstr>MS PGothic</vt:lpstr>
      <vt:lpstr>Arial</vt:lpstr>
      <vt:lpstr>Calibri</vt:lpstr>
      <vt:lpstr>Palatino Linotype</vt:lpstr>
      <vt:lpstr>Times New Roman</vt:lpstr>
      <vt:lpstr>Default Design</vt:lpstr>
      <vt:lpstr>     재외동포를 위한 한국어 (영어권)   3-2 </vt:lpstr>
      <vt:lpstr>재외동포를 위한 한국어 3-2   5과 토요일에 불꽃 축제가 있대 They say the fireworks festival is on Saturday</vt:lpstr>
      <vt:lpstr>이야기해 보세요! </vt:lpstr>
      <vt:lpstr>교과서 P. 44를 펴세요.</vt:lpstr>
      <vt:lpstr> 교과서 P. 44를 펴세요.</vt:lpstr>
      <vt:lpstr>새 단어   P. 45 </vt:lpstr>
      <vt:lpstr>배워 봐요</vt:lpstr>
      <vt:lpstr>Quizlet 단어연습 </vt:lpstr>
      <vt:lpstr>       문법 및 표현     P. 46</vt:lpstr>
      <vt:lpstr>  -(이)래(요)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문법 및 표현      P. 47</vt:lpstr>
      <vt:lpstr>-ㄴ/는대(요)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듣고 말하기     P. 48</vt:lpstr>
      <vt:lpstr>PowerPoint Presentation</vt:lpstr>
      <vt:lpstr>     읽어 봐요    P. 49</vt:lpstr>
      <vt:lpstr>       쓰기   (과제)</vt:lpstr>
      <vt:lpstr> &lt;김치는 어떻게 만들어요?&gt;   영상 보기</vt:lpstr>
      <vt:lpstr>&lt;김치는 어떻게 만들어요?&gt;   쓰기 과제</vt:lpstr>
      <vt:lpstr>PowerPoint Presentation</vt:lpstr>
      <vt:lpstr>활동</vt:lpstr>
      <vt:lpstr>    문화 배우기    P. 51</vt:lpstr>
      <vt:lpstr>&lt;한국의 전통 시장&gt;  영상 보기</vt:lpstr>
      <vt:lpstr>Quizlet 단어연습 </vt:lpstr>
      <vt:lpstr>    연습문제   P. 22-25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588</cp:revision>
  <dcterms:created xsi:type="dcterms:W3CDTF">2008-02-12T07:53:45Z</dcterms:created>
  <dcterms:modified xsi:type="dcterms:W3CDTF">2020-06-26T22:20:06Z</dcterms:modified>
</cp:coreProperties>
</file>